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3" r:id="rId1"/>
    <p:sldMasterId id="2147483694" r:id="rId2"/>
  </p:sldMasterIdLst>
  <p:notesMasterIdLst>
    <p:notesMasterId r:id="rId31"/>
  </p:notesMasterIdLst>
  <p:handoutMasterIdLst>
    <p:handoutMasterId r:id="rId32"/>
  </p:handoutMasterIdLst>
  <p:sldIdLst>
    <p:sldId id="299" r:id="rId3"/>
    <p:sldId id="301" r:id="rId4"/>
    <p:sldId id="311" r:id="rId5"/>
    <p:sldId id="310" r:id="rId6"/>
    <p:sldId id="312" r:id="rId7"/>
    <p:sldId id="264" r:id="rId8"/>
    <p:sldId id="296" r:id="rId9"/>
    <p:sldId id="308" r:id="rId10"/>
    <p:sldId id="272" r:id="rId11"/>
    <p:sldId id="273" r:id="rId12"/>
    <p:sldId id="274" r:id="rId13"/>
    <p:sldId id="275" r:id="rId14"/>
    <p:sldId id="276" r:id="rId15"/>
    <p:sldId id="313" r:id="rId16"/>
    <p:sldId id="271" r:id="rId17"/>
    <p:sldId id="314" r:id="rId18"/>
    <p:sldId id="307" r:id="rId19"/>
    <p:sldId id="315" r:id="rId20"/>
    <p:sldId id="261" r:id="rId21"/>
    <p:sldId id="284" r:id="rId22"/>
    <p:sldId id="285" r:id="rId23"/>
    <p:sldId id="286" r:id="rId24"/>
    <p:sldId id="316" r:id="rId25"/>
    <p:sldId id="297" r:id="rId26"/>
    <p:sldId id="317" r:id="rId27"/>
    <p:sldId id="309" r:id="rId28"/>
    <p:sldId id="318" r:id="rId29"/>
    <p:sldId id="295" r:id="rId30"/>
  </p:sldIdLst>
  <p:sldSz cx="12192000" cy="6858000"/>
  <p:notesSz cx="6858000" cy="93138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171BC6-CA64-40BA-AC4E-83D44315A167}">
  <a:tblStyle styleId="{1D171BC6-CA64-40BA-AC4E-83D44315A16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F9880D1-AFC9-423F-A101-62CF6A90772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2408" autoAdjust="0"/>
  </p:normalViewPr>
  <p:slideViewPr>
    <p:cSldViewPr snapToGrid="0">
      <p:cViewPr varScale="1">
        <p:scale>
          <a:sx n="60" d="100"/>
          <a:sy n="60" d="100"/>
        </p:scale>
        <p:origin x="73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1988E479-5413-4C8B-9894-20C2E5A4D798}" type="datetimeFigureOut">
              <a:rPr lang="en-US" smtClean="0"/>
              <a:t>7/25/2022</a:t>
            </a:fld>
            <a:endParaRPr lang="en-US" dirty="0"/>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12A49183-6C07-475B-80EC-9540B701516D}" type="slidenum">
              <a:rPr lang="en-US" smtClean="0"/>
              <a:t>‹#›</a:t>
            </a:fld>
            <a:endParaRPr lang="en-US" dirty="0"/>
          </a:p>
        </p:txBody>
      </p:sp>
    </p:spTree>
    <p:extLst>
      <p:ext uri="{BB962C8B-B14F-4D97-AF65-F5344CB8AC3E}">
        <p14:creationId xmlns:p14="http://schemas.microsoft.com/office/powerpoint/2010/main" val="3309131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407257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5733bc12c_0_11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5733bc12c_0_11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f5733bc12c_0_119: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f5733bc12c_0_119: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93ee93297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93ee93297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124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5733bc12c_0_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5733bc12c_0_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93ee93297a_0_24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93ee93297a_0_24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444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733bc12c_0_23: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733bc12c_0_23: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f5733bc12c_0_139: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f5733bc12c_0_139: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5733bc12c_0_14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f5733bc12c_0_14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5733bc12c_0_149: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f5733bc12c_0_149: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f5733bc12c_0_22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f5733bc12c_0_22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813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4e9ec567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94e9ec567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1954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5733bc12c_0_12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5733bc12c_0_12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dirty="0"/>
          </a:p>
        </p:txBody>
      </p:sp>
    </p:spTree>
    <p:extLst>
      <p:ext uri="{BB962C8B-B14F-4D97-AF65-F5344CB8AC3E}">
        <p14:creationId xmlns:p14="http://schemas.microsoft.com/office/powerpoint/2010/main" val="2049824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940964485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940964485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6455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3555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5733bc12c_0_19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5733bc12c_0_19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932104ddb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932104ddb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775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5733bc12c_0_7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5733bc12c_0_7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eaf0e625fa_0_198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eaf0e625fa_0_198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2240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eaf0e625fa_0_198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eaf0e625fa_0_198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320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5733bc12c_0_199: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f5733bc12c_0_199: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5733bc12c_0_205: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5733bc12c_0_205: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5733bc12c_0_21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f5733bc12c_0_211: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Master" Target="../slideMasters/slideMaster1.xml"/><Relationship Id="rId4" Type="http://schemas.openxmlformats.org/officeDocument/2006/relationships/slide" Target="../slides/slide1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179667" y="1317300"/>
            <a:ext cx="6061600" cy="34368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smtClean="0"/>
              <a:t>Click to edit Master title style</a:t>
            </a:r>
            <a:endParaRPr/>
          </a:p>
        </p:txBody>
      </p:sp>
      <p:sp>
        <p:nvSpPr>
          <p:cNvPr id="10" name="Google Shape;10;p2"/>
          <p:cNvSpPr txBox="1">
            <a:spLocks noGrp="1"/>
          </p:cNvSpPr>
          <p:nvPr>
            <p:ph type="subTitle" idx="1"/>
          </p:nvPr>
        </p:nvSpPr>
        <p:spPr>
          <a:xfrm>
            <a:off x="5179833" y="4607600"/>
            <a:ext cx="6061600" cy="5696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smtClean="0"/>
              <a:t>Click to edit Master subtitle style</a:t>
            </a:r>
            <a:endParaRPr/>
          </a:p>
        </p:txBody>
      </p:sp>
      <p:sp>
        <p:nvSpPr>
          <p:cNvPr id="11" name="Google Shape;11;p2"/>
          <p:cNvSpPr/>
          <p:nvPr/>
        </p:nvSpPr>
        <p:spPr>
          <a:xfrm>
            <a:off x="6802767" y="6225500"/>
            <a:ext cx="1543600" cy="1543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2" name="Google Shape;12;p2"/>
          <p:cNvSpPr/>
          <p:nvPr/>
        </p:nvSpPr>
        <p:spPr>
          <a:xfrm>
            <a:off x="2561133" y="312133"/>
            <a:ext cx="814400" cy="814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 name="Google Shape;13;p2"/>
          <p:cNvSpPr/>
          <p:nvPr/>
        </p:nvSpPr>
        <p:spPr>
          <a:xfrm>
            <a:off x="4645667" y="6138667"/>
            <a:ext cx="476800" cy="476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 name="Google Shape;14;p2"/>
          <p:cNvSpPr/>
          <p:nvPr/>
        </p:nvSpPr>
        <p:spPr>
          <a:xfrm>
            <a:off x="10833833" y="312133"/>
            <a:ext cx="814400" cy="8144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13166193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6" name="Google Shape;5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ctr"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pPr lvl="0"/>
            <a:r>
              <a:rPr lang="en-US" smtClean="0"/>
              <a:t>Edit Master text styles</a:t>
            </a:r>
          </a:p>
        </p:txBody>
      </p:sp>
    </p:spTree>
    <p:extLst>
      <p:ext uri="{BB962C8B-B14F-4D97-AF65-F5344CB8AC3E}">
        <p14:creationId xmlns:p14="http://schemas.microsoft.com/office/powerpoint/2010/main" val="25537271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38641982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60" name="Google Shape;60;p13">
            <a:hlinkClick r:id="rId2" action="ppaction://hlinksldjump"/>
          </p:cNvPr>
          <p:cNvSpPr txBox="1">
            <a:spLocks noGrp="1"/>
          </p:cNvSpPr>
          <p:nvPr>
            <p:ph type="title" idx="2" hasCustomPrompt="1"/>
          </p:nvPr>
        </p:nvSpPr>
        <p:spPr>
          <a:xfrm>
            <a:off x="950967" y="2383000"/>
            <a:ext cx="12312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61" name="Google Shape;61;p13">
            <a:hlinkClick r:id="rId2" action="ppaction://hlinksldjump"/>
          </p:cNvPr>
          <p:cNvSpPr txBox="1">
            <a:spLocks noGrp="1"/>
          </p:cNvSpPr>
          <p:nvPr>
            <p:ph type="title" idx="3"/>
          </p:nvPr>
        </p:nvSpPr>
        <p:spPr>
          <a:xfrm>
            <a:off x="2182113" y="2383000"/>
            <a:ext cx="2246000" cy="5820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sz="24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smtClean="0"/>
              <a:t>Click to edit Master title style</a:t>
            </a:r>
            <a:endParaRPr/>
          </a:p>
        </p:txBody>
      </p:sp>
      <p:sp>
        <p:nvSpPr>
          <p:cNvPr id="62" name="Google Shape;62;p13">
            <a:hlinkClick r:id="rId2" action="ppaction://hlinksldjump"/>
          </p:cNvPr>
          <p:cNvSpPr txBox="1">
            <a:spLocks noGrp="1"/>
          </p:cNvSpPr>
          <p:nvPr>
            <p:ph type="subTitle" idx="1"/>
          </p:nvPr>
        </p:nvSpPr>
        <p:spPr>
          <a:xfrm>
            <a:off x="2182101" y="2750223"/>
            <a:ext cx="2246000" cy="9192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en-US" smtClean="0"/>
              <a:t>Click to edit Master subtitle style</a:t>
            </a:r>
            <a:endParaRPr/>
          </a:p>
        </p:txBody>
      </p:sp>
      <p:sp>
        <p:nvSpPr>
          <p:cNvPr id="63" name="Google Shape;63;p13"/>
          <p:cNvSpPr txBox="1">
            <a:spLocks noGrp="1"/>
          </p:cNvSpPr>
          <p:nvPr>
            <p:ph type="title" idx="4" hasCustomPrompt="1"/>
          </p:nvPr>
        </p:nvSpPr>
        <p:spPr>
          <a:xfrm>
            <a:off x="950967" y="4839633"/>
            <a:ext cx="12312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64" name="Google Shape;64;p13"/>
          <p:cNvSpPr txBox="1">
            <a:spLocks noGrp="1"/>
          </p:cNvSpPr>
          <p:nvPr>
            <p:ph type="title" idx="5"/>
          </p:nvPr>
        </p:nvSpPr>
        <p:spPr>
          <a:xfrm>
            <a:off x="2182113" y="4839503"/>
            <a:ext cx="22460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65" name="Google Shape;65;p13"/>
          <p:cNvSpPr txBox="1">
            <a:spLocks noGrp="1"/>
          </p:cNvSpPr>
          <p:nvPr>
            <p:ph type="subTitle" idx="6"/>
          </p:nvPr>
        </p:nvSpPr>
        <p:spPr>
          <a:xfrm>
            <a:off x="2182101" y="5206900"/>
            <a:ext cx="2246000" cy="919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66" name="Google Shape;66;p13">
            <a:hlinkClick r:id="rId3" action="ppaction://hlinksldjump"/>
          </p:cNvPr>
          <p:cNvSpPr txBox="1">
            <a:spLocks noGrp="1"/>
          </p:cNvSpPr>
          <p:nvPr>
            <p:ph type="title" idx="7" hasCustomPrompt="1"/>
          </p:nvPr>
        </p:nvSpPr>
        <p:spPr>
          <a:xfrm>
            <a:off x="4428233" y="2383000"/>
            <a:ext cx="12312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67" name="Google Shape;67;p13">
            <a:hlinkClick r:id="rId3" action="ppaction://hlinksldjump"/>
          </p:cNvPr>
          <p:cNvSpPr txBox="1">
            <a:spLocks noGrp="1"/>
          </p:cNvSpPr>
          <p:nvPr>
            <p:ph type="title" idx="8"/>
          </p:nvPr>
        </p:nvSpPr>
        <p:spPr>
          <a:xfrm>
            <a:off x="5659369" y="2383000"/>
            <a:ext cx="22460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68" name="Google Shape;68;p13">
            <a:hlinkClick r:id="rId3" action="ppaction://hlinksldjump"/>
          </p:cNvPr>
          <p:cNvSpPr txBox="1">
            <a:spLocks noGrp="1"/>
          </p:cNvSpPr>
          <p:nvPr>
            <p:ph type="subTitle" idx="9"/>
          </p:nvPr>
        </p:nvSpPr>
        <p:spPr>
          <a:xfrm>
            <a:off x="5659368" y="2750223"/>
            <a:ext cx="2246000" cy="919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69" name="Google Shape;69;p13"/>
          <p:cNvSpPr txBox="1">
            <a:spLocks noGrp="1"/>
          </p:cNvSpPr>
          <p:nvPr>
            <p:ph type="title" idx="13" hasCustomPrompt="1"/>
          </p:nvPr>
        </p:nvSpPr>
        <p:spPr>
          <a:xfrm>
            <a:off x="4428233" y="4839633"/>
            <a:ext cx="12312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0" name="Google Shape;70;p13"/>
          <p:cNvSpPr txBox="1">
            <a:spLocks noGrp="1"/>
          </p:cNvSpPr>
          <p:nvPr>
            <p:ph type="title" idx="14"/>
          </p:nvPr>
        </p:nvSpPr>
        <p:spPr>
          <a:xfrm>
            <a:off x="5659369" y="4839503"/>
            <a:ext cx="22460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71" name="Google Shape;71;p13"/>
          <p:cNvSpPr txBox="1">
            <a:spLocks noGrp="1"/>
          </p:cNvSpPr>
          <p:nvPr>
            <p:ph type="subTitle" idx="15"/>
          </p:nvPr>
        </p:nvSpPr>
        <p:spPr>
          <a:xfrm>
            <a:off x="5659368" y="5206900"/>
            <a:ext cx="2246000" cy="919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72" name="Google Shape;72;p13">
            <a:hlinkClick r:id="rId4" action="ppaction://hlinksldjump"/>
          </p:cNvPr>
          <p:cNvSpPr txBox="1">
            <a:spLocks noGrp="1"/>
          </p:cNvSpPr>
          <p:nvPr>
            <p:ph type="title" idx="16" hasCustomPrompt="1"/>
          </p:nvPr>
        </p:nvSpPr>
        <p:spPr>
          <a:xfrm>
            <a:off x="7905500" y="2383000"/>
            <a:ext cx="12312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3" name="Google Shape;73;p13">
            <a:hlinkClick r:id="rId4" action="ppaction://hlinksldjump"/>
          </p:cNvPr>
          <p:cNvSpPr txBox="1">
            <a:spLocks noGrp="1"/>
          </p:cNvSpPr>
          <p:nvPr>
            <p:ph type="title" idx="17"/>
          </p:nvPr>
        </p:nvSpPr>
        <p:spPr>
          <a:xfrm>
            <a:off x="9136600" y="2383000"/>
            <a:ext cx="22460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74" name="Google Shape;74;p13">
            <a:hlinkClick r:id="rId4" action="ppaction://hlinksldjump"/>
          </p:cNvPr>
          <p:cNvSpPr txBox="1">
            <a:spLocks noGrp="1"/>
          </p:cNvSpPr>
          <p:nvPr>
            <p:ph type="subTitle" idx="18"/>
          </p:nvPr>
        </p:nvSpPr>
        <p:spPr>
          <a:xfrm>
            <a:off x="9136608" y="2750223"/>
            <a:ext cx="2246000" cy="919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75" name="Google Shape;75;p13"/>
          <p:cNvSpPr txBox="1">
            <a:spLocks noGrp="1"/>
          </p:cNvSpPr>
          <p:nvPr>
            <p:ph type="title" idx="19" hasCustomPrompt="1"/>
          </p:nvPr>
        </p:nvSpPr>
        <p:spPr>
          <a:xfrm>
            <a:off x="7905500" y="4839633"/>
            <a:ext cx="12312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6" name="Google Shape;76;p13"/>
          <p:cNvSpPr txBox="1">
            <a:spLocks noGrp="1"/>
          </p:cNvSpPr>
          <p:nvPr>
            <p:ph type="title" idx="20"/>
          </p:nvPr>
        </p:nvSpPr>
        <p:spPr>
          <a:xfrm>
            <a:off x="9136600" y="4839503"/>
            <a:ext cx="22460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77" name="Google Shape;77;p13"/>
          <p:cNvSpPr txBox="1">
            <a:spLocks noGrp="1"/>
          </p:cNvSpPr>
          <p:nvPr>
            <p:ph type="subTitle" idx="21"/>
          </p:nvPr>
        </p:nvSpPr>
        <p:spPr>
          <a:xfrm>
            <a:off x="9136608" y="5206900"/>
            <a:ext cx="2246000" cy="919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Tree>
    <p:extLst>
      <p:ext uri="{BB962C8B-B14F-4D97-AF65-F5344CB8AC3E}">
        <p14:creationId xmlns:p14="http://schemas.microsoft.com/office/powerpoint/2010/main" val="35230155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flipH="1">
            <a:off x="2051769" y="1765567"/>
            <a:ext cx="4670000" cy="125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200"/>
              <a:buNone/>
              <a:defRPr sz="6933"/>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r>
              <a:rPr lang="en-US" smtClean="0"/>
              <a:t>Click to edit Master title style</a:t>
            </a:r>
            <a:endParaRPr/>
          </a:p>
        </p:txBody>
      </p:sp>
      <p:sp>
        <p:nvSpPr>
          <p:cNvPr id="80" name="Google Shape;80;p14"/>
          <p:cNvSpPr txBox="1">
            <a:spLocks noGrp="1"/>
          </p:cNvSpPr>
          <p:nvPr>
            <p:ph type="subTitle" idx="1"/>
          </p:nvPr>
        </p:nvSpPr>
        <p:spPr>
          <a:xfrm flipH="1">
            <a:off x="2051769" y="2842500"/>
            <a:ext cx="4670000" cy="1712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81" name="Google Shape;81;p14"/>
          <p:cNvSpPr txBox="1"/>
          <p:nvPr/>
        </p:nvSpPr>
        <p:spPr>
          <a:xfrm flipH="1">
            <a:off x="2051767" y="4554900"/>
            <a:ext cx="4670000" cy="8952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None/>
            </a:pPr>
            <a:r>
              <a:rPr lang="en" sz="1600" b="1">
                <a:solidFill>
                  <a:schemeClr val="dk1"/>
                </a:solidFill>
                <a:latin typeface="Palanquin"/>
                <a:ea typeface="Palanquin"/>
                <a:cs typeface="Palanquin"/>
                <a:sym typeface="Palanquin"/>
              </a:rPr>
              <a:t>CREDITS</a:t>
            </a:r>
            <a:r>
              <a:rPr lang="en" sz="1600">
                <a:solidFill>
                  <a:schemeClr val="dk1"/>
                </a:solidFill>
                <a:latin typeface="Palanquin"/>
                <a:ea typeface="Palanquin"/>
                <a:cs typeface="Palanquin"/>
                <a:sym typeface="Palanquin"/>
              </a:rPr>
              <a:t>: This presentation template was created by </a:t>
            </a:r>
            <a:r>
              <a:rPr lang="en" sz="1600" b="1">
                <a:solidFill>
                  <a:schemeClr val="dk1"/>
                </a:solidFill>
                <a:uFill>
                  <a:noFill/>
                </a:uFill>
                <a:latin typeface="Palanquin"/>
                <a:ea typeface="Palanquin"/>
                <a:cs typeface="Palanquin"/>
                <a:sym typeface="Palanquin"/>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600" b="1">
                <a:solidFill>
                  <a:schemeClr val="dk1"/>
                </a:solidFill>
                <a:latin typeface="Palanquin"/>
                <a:ea typeface="Palanquin"/>
                <a:cs typeface="Palanquin"/>
                <a:sym typeface="Palanquin"/>
              </a:rPr>
              <a:t>,</a:t>
            </a:r>
            <a:r>
              <a:rPr lang="en" sz="1600">
                <a:solidFill>
                  <a:schemeClr val="dk1"/>
                </a:solidFill>
                <a:latin typeface="Palanquin"/>
                <a:ea typeface="Palanquin"/>
                <a:cs typeface="Palanquin"/>
                <a:sym typeface="Palanquin"/>
              </a:rPr>
              <a:t> including icons by </a:t>
            </a:r>
            <a:r>
              <a:rPr lang="en" sz="1600" b="1">
                <a:solidFill>
                  <a:schemeClr val="dk1"/>
                </a:solidFill>
                <a:uFill>
                  <a:noFill/>
                </a:uFill>
                <a:latin typeface="Palanquin"/>
                <a:ea typeface="Palanquin"/>
                <a:cs typeface="Palanquin"/>
                <a:sym typeface="Palanqui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600">
                <a:solidFill>
                  <a:schemeClr val="dk1"/>
                </a:solidFill>
                <a:latin typeface="Palanquin"/>
                <a:ea typeface="Palanquin"/>
                <a:cs typeface="Palanquin"/>
                <a:sym typeface="Palanquin"/>
              </a:rPr>
              <a:t> and infographics &amp; images by </a:t>
            </a:r>
            <a:r>
              <a:rPr lang="en" sz="1600" b="1">
                <a:solidFill>
                  <a:schemeClr val="dk1"/>
                </a:solidFill>
                <a:uFill>
                  <a:noFill/>
                </a:uFill>
                <a:latin typeface="Palanquin"/>
                <a:ea typeface="Palanquin"/>
                <a:cs typeface="Palanquin"/>
                <a:sym typeface="Palanqui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600">
                <a:solidFill>
                  <a:schemeClr val="dk1"/>
                </a:solidFill>
                <a:latin typeface="Palanquin"/>
                <a:ea typeface="Palanquin"/>
                <a:cs typeface="Palanquin"/>
                <a:sym typeface="Palanquin"/>
              </a:rPr>
              <a:t>.</a:t>
            </a:r>
            <a:endParaRPr sz="1600" dirty="0">
              <a:solidFill>
                <a:schemeClr val="dk1"/>
              </a:solidFill>
              <a:latin typeface="Palanquin"/>
              <a:ea typeface="Palanquin"/>
              <a:cs typeface="Palanquin"/>
              <a:sym typeface="Palanquin"/>
            </a:endParaRPr>
          </a:p>
        </p:txBody>
      </p:sp>
    </p:spTree>
    <p:extLst>
      <p:ext uri="{BB962C8B-B14F-4D97-AF65-F5344CB8AC3E}">
        <p14:creationId xmlns:p14="http://schemas.microsoft.com/office/powerpoint/2010/main" val="1779729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1718472" y="4891633"/>
            <a:ext cx="3473600" cy="5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84" name="Google Shape;84;p15"/>
          <p:cNvSpPr txBox="1">
            <a:spLocks noGrp="1"/>
          </p:cNvSpPr>
          <p:nvPr>
            <p:ph type="subTitle" idx="1"/>
          </p:nvPr>
        </p:nvSpPr>
        <p:spPr>
          <a:xfrm>
            <a:off x="1718467" y="5264140"/>
            <a:ext cx="3473600" cy="8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85" name="Google Shape;85;p15"/>
          <p:cNvSpPr txBox="1">
            <a:spLocks noGrp="1"/>
          </p:cNvSpPr>
          <p:nvPr>
            <p:ph type="title" idx="2"/>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86" name="Google Shape;86;p15"/>
          <p:cNvSpPr txBox="1">
            <a:spLocks noGrp="1"/>
          </p:cNvSpPr>
          <p:nvPr>
            <p:ph type="title" idx="3"/>
          </p:nvPr>
        </p:nvSpPr>
        <p:spPr>
          <a:xfrm>
            <a:off x="6999872" y="4891633"/>
            <a:ext cx="3473600" cy="5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87" name="Google Shape;87;p15"/>
          <p:cNvSpPr txBox="1">
            <a:spLocks noGrp="1"/>
          </p:cNvSpPr>
          <p:nvPr>
            <p:ph type="subTitle" idx="4"/>
          </p:nvPr>
        </p:nvSpPr>
        <p:spPr>
          <a:xfrm>
            <a:off x="6999867" y="5264140"/>
            <a:ext cx="3473600" cy="8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88" name="Google Shape;88;p15"/>
          <p:cNvSpPr txBox="1">
            <a:spLocks noGrp="1"/>
          </p:cNvSpPr>
          <p:nvPr>
            <p:ph type="title" idx="5"/>
          </p:nvPr>
        </p:nvSpPr>
        <p:spPr>
          <a:xfrm>
            <a:off x="1718472" y="2477600"/>
            <a:ext cx="3473600" cy="5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89" name="Google Shape;89;p15"/>
          <p:cNvSpPr txBox="1">
            <a:spLocks noGrp="1"/>
          </p:cNvSpPr>
          <p:nvPr>
            <p:ph type="subTitle" idx="6"/>
          </p:nvPr>
        </p:nvSpPr>
        <p:spPr>
          <a:xfrm>
            <a:off x="1718467" y="2856633"/>
            <a:ext cx="3473600" cy="8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90" name="Google Shape;90;p15"/>
          <p:cNvSpPr txBox="1">
            <a:spLocks noGrp="1"/>
          </p:cNvSpPr>
          <p:nvPr>
            <p:ph type="title" idx="7"/>
          </p:nvPr>
        </p:nvSpPr>
        <p:spPr>
          <a:xfrm>
            <a:off x="6999872" y="2477600"/>
            <a:ext cx="3473600" cy="5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91" name="Google Shape;91;p15"/>
          <p:cNvSpPr txBox="1">
            <a:spLocks noGrp="1"/>
          </p:cNvSpPr>
          <p:nvPr>
            <p:ph type="subTitle" idx="8"/>
          </p:nvPr>
        </p:nvSpPr>
        <p:spPr>
          <a:xfrm>
            <a:off x="6999867" y="2856633"/>
            <a:ext cx="3473600" cy="8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Tree>
    <p:extLst>
      <p:ext uri="{BB962C8B-B14F-4D97-AF65-F5344CB8AC3E}">
        <p14:creationId xmlns:p14="http://schemas.microsoft.com/office/powerpoint/2010/main" val="38163575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94" name="Google Shape;94;p16"/>
          <p:cNvSpPr txBox="1">
            <a:spLocks noGrp="1"/>
          </p:cNvSpPr>
          <p:nvPr>
            <p:ph type="title" idx="2"/>
          </p:nvPr>
        </p:nvSpPr>
        <p:spPr>
          <a:xfrm>
            <a:off x="1733705" y="4821433"/>
            <a:ext cx="3473600" cy="5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95" name="Google Shape;95;p16"/>
          <p:cNvSpPr txBox="1">
            <a:spLocks noGrp="1"/>
          </p:cNvSpPr>
          <p:nvPr>
            <p:ph type="subTitle" idx="1"/>
          </p:nvPr>
        </p:nvSpPr>
        <p:spPr>
          <a:xfrm>
            <a:off x="1733700" y="5200467"/>
            <a:ext cx="3473600" cy="8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96" name="Google Shape;96;p16"/>
          <p:cNvSpPr txBox="1">
            <a:spLocks noGrp="1"/>
          </p:cNvSpPr>
          <p:nvPr>
            <p:ph type="title" idx="3"/>
          </p:nvPr>
        </p:nvSpPr>
        <p:spPr>
          <a:xfrm>
            <a:off x="6984705" y="4821433"/>
            <a:ext cx="3473600" cy="5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97" name="Google Shape;97;p16"/>
          <p:cNvSpPr txBox="1">
            <a:spLocks noGrp="1"/>
          </p:cNvSpPr>
          <p:nvPr>
            <p:ph type="subTitle" idx="4"/>
          </p:nvPr>
        </p:nvSpPr>
        <p:spPr>
          <a:xfrm>
            <a:off x="6984700" y="5200467"/>
            <a:ext cx="3473600" cy="8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98" name="Google Shape;98;p16"/>
          <p:cNvSpPr/>
          <p:nvPr/>
        </p:nvSpPr>
        <p:spPr>
          <a:xfrm>
            <a:off x="5676033" y="6138679"/>
            <a:ext cx="1058400" cy="1079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99" name="Google Shape;99;p16"/>
          <p:cNvSpPr/>
          <p:nvPr/>
        </p:nvSpPr>
        <p:spPr>
          <a:xfrm rot="10800000" flipH="1">
            <a:off x="11240967" y="3184000"/>
            <a:ext cx="490000" cy="4900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00" name="Google Shape;100;p16"/>
          <p:cNvSpPr/>
          <p:nvPr/>
        </p:nvSpPr>
        <p:spPr>
          <a:xfrm rot="10800000" flipH="1">
            <a:off x="303833" y="5013033"/>
            <a:ext cx="424400" cy="390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01" name="Google Shape;101;p16"/>
          <p:cNvSpPr/>
          <p:nvPr/>
        </p:nvSpPr>
        <p:spPr>
          <a:xfrm rot="10800000" flipH="1">
            <a:off x="6984700" y="-276967"/>
            <a:ext cx="1012400" cy="9316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18225752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951129" y="2570737"/>
            <a:ext cx="6266000" cy="100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9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smtClean="0"/>
              <a:t>Click to edit Master title style</a:t>
            </a:r>
            <a:endParaRPr/>
          </a:p>
        </p:txBody>
      </p:sp>
      <p:sp>
        <p:nvSpPr>
          <p:cNvPr id="104" name="Google Shape;104;p17"/>
          <p:cNvSpPr txBox="1">
            <a:spLocks noGrp="1"/>
          </p:cNvSpPr>
          <p:nvPr>
            <p:ph type="title" idx="2" hasCustomPrompt="1"/>
          </p:nvPr>
        </p:nvSpPr>
        <p:spPr>
          <a:xfrm>
            <a:off x="950967" y="827787"/>
            <a:ext cx="6266400" cy="18844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3333"/>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105" name="Google Shape;105;p17"/>
          <p:cNvSpPr txBox="1">
            <a:spLocks noGrp="1"/>
          </p:cNvSpPr>
          <p:nvPr>
            <p:ph type="subTitle" idx="1"/>
          </p:nvPr>
        </p:nvSpPr>
        <p:spPr>
          <a:xfrm>
            <a:off x="951100" y="4272653"/>
            <a:ext cx="6266000" cy="1078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106" name="Google Shape;106;p17"/>
          <p:cNvSpPr txBox="1">
            <a:spLocks noGrp="1"/>
          </p:cNvSpPr>
          <p:nvPr>
            <p:ph type="subTitle" idx="3"/>
          </p:nvPr>
        </p:nvSpPr>
        <p:spPr>
          <a:xfrm>
            <a:off x="951100" y="3679553"/>
            <a:ext cx="6266000" cy="491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Tree>
    <p:extLst>
      <p:ext uri="{BB962C8B-B14F-4D97-AF65-F5344CB8AC3E}">
        <p14:creationId xmlns:p14="http://schemas.microsoft.com/office/powerpoint/2010/main" val="157726764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513367" y="2280337"/>
            <a:ext cx="5165200" cy="10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smtClean="0"/>
              <a:t>Click to edit Master title style</a:t>
            </a:r>
            <a:endParaRPr/>
          </a:p>
        </p:txBody>
      </p:sp>
      <p:sp>
        <p:nvSpPr>
          <p:cNvPr id="109" name="Google Shape;109;p18"/>
          <p:cNvSpPr txBox="1">
            <a:spLocks noGrp="1"/>
          </p:cNvSpPr>
          <p:nvPr>
            <p:ph type="title" idx="2" hasCustomPrompt="1"/>
          </p:nvPr>
        </p:nvSpPr>
        <p:spPr>
          <a:xfrm>
            <a:off x="3513233" y="710317"/>
            <a:ext cx="5165600" cy="18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110" name="Google Shape;110;p18"/>
          <p:cNvSpPr txBox="1">
            <a:spLocks noGrp="1"/>
          </p:cNvSpPr>
          <p:nvPr>
            <p:ph type="subTitle" idx="1"/>
          </p:nvPr>
        </p:nvSpPr>
        <p:spPr>
          <a:xfrm>
            <a:off x="2962933" y="3982253"/>
            <a:ext cx="6266000" cy="1078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111" name="Google Shape;111;p18"/>
          <p:cNvSpPr txBox="1">
            <a:spLocks noGrp="1"/>
          </p:cNvSpPr>
          <p:nvPr>
            <p:ph type="subTitle" idx="3"/>
          </p:nvPr>
        </p:nvSpPr>
        <p:spPr>
          <a:xfrm>
            <a:off x="3513343" y="3389153"/>
            <a:ext cx="5165200" cy="491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Tree>
    <p:extLst>
      <p:ext uri="{BB962C8B-B14F-4D97-AF65-F5344CB8AC3E}">
        <p14:creationId xmlns:p14="http://schemas.microsoft.com/office/powerpoint/2010/main" val="382820172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5525300" y="4106651"/>
            <a:ext cx="5165200" cy="10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smtClean="0"/>
              <a:t>Click to edit Master title style</a:t>
            </a:r>
            <a:endParaRPr/>
          </a:p>
        </p:txBody>
      </p:sp>
      <p:sp>
        <p:nvSpPr>
          <p:cNvPr id="114" name="Google Shape;114;p19"/>
          <p:cNvSpPr txBox="1">
            <a:spLocks noGrp="1"/>
          </p:cNvSpPr>
          <p:nvPr>
            <p:ph type="title" idx="2" hasCustomPrompt="1"/>
          </p:nvPr>
        </p:nvSpPr>
        <p:spPr>
          <a:xfrm>
            <a:off x="5525167" y="2738900"/>
            <a:ext cx="5165600" cy="14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115" name="Google Shape;115;p19"/>
          <p:cNvSpPr txBox="1">
            <a:spLocks noGrp="1"/>
          </p:cNvSpPr>
          <p:nvPr>
            <p:ph type="subTitle" idx="1"/>
          </p:nvPr>
        </p:nvSpPr>
        <p:spPr>
          <a:xfrm>
            <a:off x="4974867" y="1660500"/>
            <a:ext cx="6266000" cy="1078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116" name="Google Shape;116;p19"/>
          <p:cNvSpPr txBox="1">
            <a:spLocks noGrp="1"/>
          </p:cNvSpPr>
          <p:nvPr>
            <p:ph type="subTitle" idx="3"/>
          </p:nvPr>
        </p:nvSpPr>
        <p:spPr>
          <a:xfrm>
            <a:off x="5525276" y="1067400"/>
            <a:ext cx="5165200" cy="491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Tree>
    <p:extLst>
      <p:ext uri="{BB962C8B-B14F-4D97-AF65-F5344CB8AC3E}">
        <p14:creationId xmlns:p14="http://schemas.microsoft.com/office/powerpoint/2010/main" val="25912425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1148233" y="4106667"/>
            <a:ext cx="5871600" cy="10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smtClean="0"/>
              <a:t>Click to edit Master title style</a:t>
            </a:r>
            <a:endParaRPr/>
          </a:p>
        </p:txBody>
      </p:sp>
      <p:sp>
        <p:nvSpPr>
          <p:cNvPr id="119" name="Google Shape;119;p20"/>
          <p:cNvSpPr txBox="1">
            <a:spLocks noGrp="1"/>
          </p:cNvSpPr>
          <p:nvPr>
            <p:ph type="title" idx="2" hasCustomPrompt="1"/>
          </p:nvPr>
        </p:nvSpPr>
        <p:spPr>
          <a:xfrm>
            <a:off x="1501267" y="2738900"/>
            <a:ext cx="5165600" cy="14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120" name="Google Shape;120;p20"/>
          <p:cNvSpPr txBox="1">
            <a:spLocks noGrp="1"/>
          </p:cNvSpPr>
          <p:nvPr>
            <p:ph type="subTitle" idx="1"/>
          </p:nvPr>
        </p:nvSpPr>
        <p:spPr>
          <a:xfrm>
            <a:off x="950967" y="1660500"/>
            <a:ext cx="6266000" cy="1078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121" name="Google Shape;121;p20"/>
          <p:cNvSpPr txBox="1">
            <a:spLocks noGrp="1"/>
          </p:cNvSpPr>
          <p:nvPr>
            <p:ph type="subTitle" idx="3"/>
          </p:nvPr>
        </p:nvSpPr>
        <p:spPr>
          <a:xfrm>
            <a:off x="1501376" y="1067400"/>
            <a:ext cx="5165200" cy="491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Tree>
    <p:extLst>
      <p:ext uri="{BB962C8B-B14F-4D97-AF65-F5344CB8AC3E}">
        <p14:creationId xmlns:p14="http://schemas.microsoft.com/office/powerpoint/2010/main" val="114373558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974896" y="2591117"/>
            <a:ext cx="6266000" cy="10072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69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smtClean="0"/>
              <a:t>Click to edit Master title style</a:t>
            </a:r>
            <a:endParaRPr/>
          </a:p>
        </p:txBody>
      </p:sp>
      <p:sp>
        <p:nvSpPr>
          <p:cNvPr id="17" name="Google Shape;17;p3"/>
          <p:cNvSpPr txBox="1">
            <a:spLocks noGrp="1"/>
          </p:cNvSpPr>
          <p:nvPr>
            <p:ph type="title" idx="2" hasCustomPrompt="1"/>
          </p:nvPr>
        </p:nvSpPr>
        <p:spPr>
          <a:xfrm>
            <a:off x="4974733" y="848167"/>
            <a:ext cx="6266400" cy="188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 name="Google Shape;18;p3"/>
          <p:cNvSpPr txBox="1">
            <a:spLocks noGrp="1"/>
          </p:cNvSpPr>
          <p:nvPr>
            <p:ph type="subTitle" idx="1"/>
          </p:nvPr>
        </p:nvSpPr>
        <p:spPr>
          <a:xfrm>
            <a:off x="4974867" y="4293033"/>
            <a:ext cx="6266000" cy="1078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en-US" smtClean="0"/>
              <a:t>Click to edit Master subtitle style</a:t>
            </a:r>
            <a:endParaRPr/>
          </a:p>
        </p:txBody>
      </p:sp>
      <p:sp>
        <p:nvSpPr>
          <p:cNvPr id="19" name="Google Shape;19;p3"/>
          <p:cNvSpPr txBox="1">
            <a:spLocks noGrp="1"/>
          </p:cNvSpPr>
          <p:nvPr>
            <p:ph type="subTitle" idx="3"/>
          </p:nvPr>
        </p:nvSpPr>
        <p:spPr>
          <a:xfrm>
            <a:off x="4974867" y="3699933"/>
            <a:ext cx="6266000" cy="491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Tree>
    <p:extLst>
      <p:ext uri="{BB962C8B-B14F-4D97-AF65-F5344CB8AC3E}">
        <p14:creationId xmlns:p14="http://schemas.microsoft.com/office/powerpoint/2010/main" val="334333642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085500" y="4083399"/>
            <a:ext cx="6021200" cy="10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smtClean="0"/>
              <a:t>Click to edit Master title style</a:t>
            </a:r>
            <a:endParaRPr/>
          </a:p>
        </p:txBody>
      </p:sp>
      <p:sp>
        <p:nvSpPr>
          <p:cNvPr id="124" name="Google Shape;124;p21"/>
          <p:cNvSpPr txBox="1">
            <a:spLocks noGrp="1"/>
          </p:cNvSpPr>
          <p:nvPr>
            <p:ph type="title" idx="2" hasCustomPrompt="1"/>
          </p:nvPr>
        </p:nvSpPr>
        <p:spPr>
          <a:xfrm>
            <a:off x="3513300" y="2723932"/>
            <a:ext cx="5165600" cy="14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125" name="Google Shape;125;p21"/>
          <p:cNvSpPr txBox="1">
            <a:spLocks noGrp="1"/>
          </p:cNvSpPr>
          <p:nvPr>
            <p:ph type="subTitle" idx="1"/>
          </p:nvPr>
        </p:nvSpPr>
        <p:spPr>
          <a:xfrm>
            <a:off x="2963000" y="1660500"/>
            <a:ext cx="6266000" cy="1078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126" name="Google Shape;126;p21"/>
          <p:cNvSpPr txBox="1">
            <a:spLocks noGrp="1"/>
          </p:cNvSpPr>
          <p:nvPr>
            <p:ph type="subTitle" idx="3"/>
          </p:nvPr>
        </p:nvSpPr>
        <p:spPr>
          <a:xfrm>
            <a:off x="3513409" y="1067400"/>
            <a:ext cx="5165200" cy="491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Tree>
    <p:extLst>
      <p:ext uri="{BB962C8B-B14F-4D97-AF65-F5344CB8AC3E}">
        <p14:creationId xmlns:p14="http://schemas.microsoft.com/office/powerpoint/2010/main" val="26787207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129" name="Google Shape;129;p22"/>
          <p:cNvSpPr/>
          <p:nvPr/>
        </p:nvSpPr>
        <p:spPr>
          <a:xfrm>
            <a:off x="11310233" y="3850733"/>
            <a:ext cx="608400" cy="608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0" name="Google Shape;130;p22"/>
          <p:cNvSpPr/>
          <p:nvPr/>
        </p:nvSpPr>
        <p:spPr>
          <a:xfrm>
            <a:off x="152900" y="2781867"/>
            <a:ext cx="558400" cy="5584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1" name="Google Shape;131;p22"/>
          <p:cNvSpPr/>
          <p:nvPr/>
        </p:nvSpPr>
        <p:spPr>
          <a:xfrm>
            <a:off x="9986433" y="231333"/>
            <a:ext cx="558400" cy="55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134466036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134" name="Google Shape;134;p23"/>
          <p:cNvSpPr/>
          <p:nvPr/>
        </p:nvSpPr>
        <p:spPr>
          <a:xfrm>
            <a:off x="11339967" y="1251800"/>
            <a:ext cx="410400" cy="410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5" name="Google Shape;135;p23"/>
          <p:cNvSpPr/>
          <p:nvPr/>
        </p:nvSpPr>
        <p:spPr>
          <a:xfrm>
            <a:off x="3516600" y="103300"/>
            <a:ext cx="558400" cy="5584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6" name="Google Shape;136;p23"/>
          <p:cNvSpPr/>
          <p:nvPr/>
        </p:nvSpPr>
        <p:spPr>
          <a:xfrm>
            <a:off x="308567" y="5121900"/>
            <a:ext cx="558400" cy="5584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127467527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7"/>
        <p:cNvGrpSpPr/>
        <p:nvPr/>
      </p:nvGrpSpPr>
      <p:grpSpPr>
        <a:xfrm>
          <a:off x="0" y="0"/>
          <a:ext cx="0" cy="0"/>
          <a:chOff x="0" y="0"/>
          <a:chExt cx="0" cy="0"/>
        </a:xfrm>
      </p:grpSpPr>
    </p:spTree>
    <p:extLst>
      <p:ext uri="{BB962C8B-B14F-4D97-AF65-F5344CB8AC3E}">
        <p14:creationId xmlns:p14="http://schemas.microsoft.com/office/powerpoint/2010/main" val="387969287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8"/>
        <p:cNvGrpSpPr/>
        <p:nvPr/>
      </p:nvGrpSpPr>
      <p:grpSpPr>
        <a:xfrm>
          <a:off x="0" y="0"/>
          <a:ext cx="0" cy="0"/>
          <a:chOff x="0" y="0"/>
          <a:chExt cx="0" cy="0"/>
        </a:xfrm>
      </p:grpSpPr>
      <p:sp>
        <p:nvSpPr>
          <p:cNvPr id="139" name="Google Shape;139;p25"/>
          <p:cNvSpPr/>
          <p:nvPr/>
        </p:nvSpPr>
        <p:spPr>
          <a:xfrm>
            <a:off x="11365533" y="1642700"/>
            <a:ext cx="1450800" cy="1450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0" name="Google Shape;140;p25"/>
          <p:cNvSpPr/>
          <p:nvPr/>
        </p:nvSpPr>
        <p:spPr>
          <a:xfrm>
            <a:off x="-575767" y="5135100"/>
            <a:ext cx="1450800" cy="14504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1" name="Google Shape;141;p25"/>
          <p:cNvSpPr/>
          <p:nvPr/>
        </p:nvSpPr>
        <p:spPr>
          <a:xfrm>
            <a:off x="1818067" y="112233"/>
            <a:ext cx="558400" cy="55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98849094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42"/>
        <p:cNvGrpSpPr/>
        <p:nvPr/>
      </p:nvGrpSpPr>
      <p:grpSpPr>
        <a:xfrm>
          <a:off x="0" y="0"/>
          <a:ext cx="0" cy="0"/>
          <a:chOff x="0" y="0"/>
          <a:chExt cx="0" cy="0"/>
        </a:xfrm>
      </p:grpSpPr>
      <p:sp>
        <p:nvSpPr>
          <p:cNvPr id="143" name="Google Shape;143;p26"/>
          <p:cNvSpPr/>
          <p:nvPr/>
        </p:nvSpPr>
        <p:spPr>
          <a:xfrm>
            <a:off x="902600" y="201533"/>
            <a:ext cx="1035600" cy="1035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4" name="Google Shape;144;p26"/>
          <p:cNvSpPr/>
          <p:nvPr/>
        </p:nvSpPr>
        <p:spPr>
          <a:xfrm>
            <a:off x="3186967" y="5724167"/>
            <a:ext cx="2135600" cy="21360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5" name="Google Shape;145;p26"/>
          <p:cNvSpPr/>
          <p:nvPr/>
        </p:nvSpPr>
        <p:spPr>
          <a:xfrm>
            <a:off x="10707633" y="1676333"/>
            <a:ext cx="1216000" cy="1216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114065656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
        <p:cNvGrpSpPr/>
        <p:nvPr/>
      </p:nvGrpSpPr>
      <p:grpSpPr>
        <a:xfrm>
          <a:off x="0" y="0"/>
          <a:ext cx="0" cy="0"/>
          <a:chOff x="0" y="0"/>
          <a:chExt cx="0" cy="0"/>
        </a:xfrm>
      </p:grpSpPr>
      <p:sp>
        <p:nvSpPr>
          <p:cNvPr id="147" name="Google Shape;147;p27"/>
          <p:cNvSpPr/>
          <p:nvPr/>
        </p:nvSpPr>
        <p:spPr>
          <a:xfrm>
            <a:off x="10053200" y="4714067"/>
            <a:ext cx="1287600" cy="128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8" name="Google Shape;148;p27"/>
          <p:cNvSpPr/>
          <p:nvPr/>
        </p:nvSpPr>
        <p:spPr>
          <a:xfrm>
            <a:off x="8365500" y="-508933"/>
            <a:ext cx="2196800" cy="2196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9" name="Google Shape;149;p27"/>
          <p:cNvSpPr/>
          <p:nvPr/>
        </p:nvSpPr>
        <p:spPr>
          <a:xfrm>
            <a:off x="-297467" y="4672867"/>
            <a:ext cx="1950800" cy="19508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50" name="Google Shape;150;p27"/>
          <p:cNvSpPr/>
          <p:nvPr/>
        </p:nvSpPr>
        <p:spPr>
          <a:xfrm>
            <a:off x="789500" y="438633"/>
            <a:ext cx="813200" cy="813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153142572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7389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162017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46"/>
        <p:cNvGrpSpPr/>
        <p:nvPr/>
      </p:nvGrpSpPr>
      <p:grpSpPr>
        <a:xfrm>
          <a:off x="0" y="0"/>
          <a:ext cx="0" cy="0"/>
          <a:chOff x="0" y="0"/>
          <a:chExt cx="0" cy="0"/>
        </a:xfrm>
      </p:grpSpPr>
      <p:sp>
        <p:nvSpPr>
          <p:cNvPr id="156" name="Google Shape;156;p19"/>
          <p:cNvSpPr txBox="1">
            <a:spLocks noGrp="1"/>
          </p:cNvSpPr>
          <p:nvPr>
            <p:ph type="title"/>
          </p:nvPr>
        </p:nvSpPr>
        <p:spPr>
          <a:xfrm>
            <a:off x="2767467" y="720000"/>
            <a:ext cx="6656800" cy="6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Font typeface="Fahkwang"/>
              <a:buNone/>
              <a:defRPr>
                <a:latin typeface="Fahkwang"/>
                <a:ea typeface="Fahkwang"/>
                <a:cs typeface="Fahkwang"/>
                <a:sym typeface="Fahkwang"/>
              </a:defRPr>
            </a:lvl2pPr>
            <a:lvl3pPr lvl="2" algn="ctr" rtl="0">
              <a:spcBef>
                <a:spcPts val="0"/>
              </a:spcBef>
              <a:spcAft>
                <a:spcPts val="0"/>
              </a:spcAft>
              <a:buSzPts val="3500"/>
              <a:buFont typeface="Fahkwang"/>
              <a:buNone/>
              <a:defRPr>
                <a:latin typeface="Fahkwang"/>
                <a:ea typeface="Fahkwang"/>
                <a:cs typeface="Fahkwang"/>
                <a:sym typeface="Fahkwang"/>
              </a:defRPr>
            </a:lvl3pPr>
            <a:lvl4pPr lvl="3" algn="ctr" rtl="0">
              <a:spcBef>
                <a:spcPts val="0"/>
              </a:spcBef>
              <a:spcAft>
                <a:spcPts val="0"/>
              </a:spcAft>
              <a:buSzPts val="3500"/>
              <a:buFont typeface="Fahkwang"/>
              <a:buNone/>
              <a:defRPr>
                <a:latin typeface="Fahkwang"/>
                <a:ea typeface="Fahkwang"/>
                <a:cs typeface="Fahkwang"/>
                <a:sym typeface="Fahkwang"/>
              </a:defRPr>
            </a:lvl4pPr>
            <a:lvl5pPr lvl="4" algn="ctr" rtl="0">
              <a:spcBef>
                <a:spcPts val="0"/>
              </a:spcBef>
              <a:spcAft>
                <a:spcPts val="0"/>
              </a:spcAft>
              <a:buSzPts val="3500"/>
              <a:buFont typeface="Fahkwang"/>
              <a:buNone/>
              <a:defRPr>
                <a:latin typeface="Fahkwang"/>
                <a:ea typeface="Fahkwang"/>
                <a:cs typeface="Fahkwang"/>
                <a:sym typeface="Fahkwang"/>
              </a:defRPr>
            </a:lvl5pPr>
            <a:lvl6pPr lvl="5" algn="ctr" rtl="0">
              <a:spcBef>
                <a:spcPts val="0"/>
              </a:spcBef>
              <a:spcAft>
                <a:spcPts val="0"/>
              </a:spcAft>
              <a:buSzPts val="3500"/>
              <a:buFont typeface="Fahkwang"/>
              <a:buNone/>
              <a:defRPr>
                <a:latin typeface="Fahkwang"/>
                <a:ea typeface="Fahkwang"/>
                <a:cs typeface="Fahkwang"/>
                <a:sym typeface="Fahkwang"/>
              </a:defRPr>
            </a:lvl6pPr>
            <a:lvl7pPr lvl="6" algn="ctr" rtl="0">
              <a:spcBef>
                <a:spcPts val="0"/>
              </a:spcBef>
              <a:spcAft>
                <a:spcPts val="0"/>
              </a:spcAft>
              <a:buSzPts val="3500"/>
              <a:buFont typeface="Fahkwang"/>
              <a:buNone/>
              <a:defRPr>
                <a:latin typeface="Fahkwang"/>
                <a:ea typeface="Fahkwang"/>
                <a:cs typeface="Fahkwang"/>
                <a:sym typeface="Fahkwang"/>
              </a:defRPr>
            </a:lvl7pPr>
            <a:lvl8pPr lvl="7" algn="ctr" rtl="0">
              <a:spcBef>
                <a:spcPts val="0"/>
              </a:spcBef>
              <a:spcAft>
                <a:spcPts val="0"/>
              </a:spcAft>
              <a:buSzPts val="3500"/>
              <a:buFont typeface="Fahkwang"/>
              <a:buNone/>
              <a:defRPr>
                <a:latin typeface="Fahkwang"/>
                <a:ea typeface="Fahkwang"/>
                <a:cs typeface="Fahkwang"/>
                <a:sym typeface="Fahkwang"/>
              </a:defRPr>
            </a:lvl8pPr>
            <a:lvl9pPr lvl="8" algn="ctr" rtl="0">
              <a:spcBef>
                <a:spcPts val="0"/>
              </a:spcBef>
              <a:spcAft>
                <a:spcPts val="0"/>
              </a:spcAft>
              <a:buSzPts val="3500"/>
              <a:buFont typeface="Fahkwang"/>
              <a:buNone/>
              <a:defRPr>
                <a:latin typeface="Fahkwang"/>
                <a:ea typeface="Fahkwang"/>
                <a:cs typeface="Fahkwang"/>
                <a:sym typeface="Fahkwang"/>
              </a:defRPr>
            </a:lvl9pPr>
          </a:lstStyle>
          <a:p>
            <a:endParaRPr/>
          </a:p>
        </p:txBody>
      </p:sp>
    </p:spTree>
    <p:extLst>
      <p:ext uri="{BB962C8B-B14F-4D97-AF65-F5344CB8AC3E}">
        <p14:creationId xmlns:p14="http://schemas.microsoft.com/office/powerpoint/2010/main" val="219098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smtClean="0"/>
              <a:t>Click to edit Master title style</a:t>
            </a:r>
            <a:endParaRPr/>
          </a:p>
        </p:txBody>
      </p:sp>
      <p:sp>
        <p:nvSpPr>
          <p:cNvPr id="22" name="Google Shape;22;p4"/>
          <p:cNvSpPr txBox="1">
            <a:spLocks noGrp="1"/>
          </p:cNvSpPr>
          <p:nvPr>
            <p:ph type="body" idx="1"/>
          </p:nvPr>
        </p:nvSpPr>
        <p:spPr>
          <a:xfrm>
            <a:off x="950967" y="1571233"/>
            <a:ext cx="10290000" cy="45672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SzPts val="1600"/>
              <a:buChar char="●"/>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pPr lvl="0"/>
            <a:r>
              <a:rPr lang="en-US" smtClean="0"/>
              <a:t>Edit Master text styles</a:t>
            </a:r>
          </a:p>
        </p:txBody>
      </p:sp>
      <p:sp>
        <p:nvSpPr>
          <p:cNvPr id="23" name="Google Shape;23;p4"/>
          <p:cNvSpPr/>
          <p:nvPr/>
        </p:nvSpPr>
        <p:spPr>
          <a:xfrm>
            <a:off x="126433" y="4272733"/>
            <a:ext cx="608400" cy="608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24" name="Google Shape;24;p4"/>
          <p:cNvSpPr/>
          <p:nvPr/>
        </p:nvSpPr>
        <p:spPr>
          <a:xfrm>
            <a:off x="8288700" y="72633"/>
            <a:ext cx="558400" cy="5584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25" name="Google Shape;25;p4"/>
          <p:cNvSpPr/>
          <p:nvPr/>
        </p:nvSpPr>
        <p:spPr>
          <a:xfrm>
            <a:off x="5672367" y="6226733"/>
            <a:ext cx="558400" cy="55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256128004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54"/>
        <p:cNvGrpSpPr/>
        <p:nvPr/>
      </p:nvGrpSpPr>
      <p:grpSpPr>
        <a:xfrm>
          <a:off x="0" y="0"/>
          <a:ext cx="0" cy="0"/>
          <a:chOff x="0" y="0"/>
          <a:chExt cx="0" cy="0"/>
        </a:xfrm>
      </p:grpSpPr>
    </p:spTree>
    <p:extLst>
      <p:ext uri="{BB962C8B-B14F-4D97-AF65-F5344CB8AC3E}">
        <p14:creationId xmlns:p14="http://schemas.microsoft.com/office/powerpoint/2010/main" val="58383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smtClean="0"/>
              <a:t>Click to edit Master title style</a:t>
            </a:r>
            <a:endParaRPr/>
          </a:p>
        </p:txBody>
      </p:sp>
      <p:sp>
        <p:nvSpPr>
          <p:cNvPr id="28" name="Google Shape;28;p5"/>
          <p:cNvSpPr txBox="1">
            <a:spLocks noGrp="1"/>
          </p:cNvSpPr>
          <p:nvPr>
            <p:ph type="body" idx="1"/>
          </p:nvPr>
        </p:nvSpPr>
        <p:spPr>
          <a:xfrm>
            <a:off x="950967" y="1536633"/>
            <a:ext cx="4830400" cy="46020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smtClean="0"/>
              <a:t>Edit Master text styles</a:t>
            </a:r>
          </a:p>
        </p:txBody>
      </p:sp>
      <p:sp>
        <p:nvSpPr>
          <p:cNvPr id="29" name="Google Shape;29;p5"/>
          <p:cNvSpPr txBox="1">
            <a:spLocks noGrp="1"/>
          </p:cNvSpPr>
          <p:nvPr>
            <p:ph type="body" idx="2"/>
          </p:nvPr>
        </p:nvSpPr>
        <p:spPr>
          <a:xfrm>
            <a:off x="6410373" y="1536633"/>
            <a:ext cx="4830400" cy="46020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smtClean="0"/>
              <a:t>Edit Master text styles</a:t>
            </a:r>
          </a:p>
        </p:txBody>
      </p:sp>
      <p:sp>
        <p:nvSpPr>
          <p:cNvPr id="30" name="Google Shape;30;p5"/>
          <p:cNvSpPr/>
          <p:nvPr/>
        </p:nvSpPr>
        <p:spPr>
          <a:xfrm>
            <a:off x="3694800" y="6367967"/>
            <a:ext cx="371600" cy="3716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1" name="Google Shape;31;p5"/>
          <p:cNvSpPr/>
          <p:nvPr/>
        </p:nvSpPr>
        <p:spPr>
          <a:xfrm>
            <a:off x="2945800" y="107233"/>
            <a:ext cx="558400" cy="5584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2" name="Google Shape;32;p5"/>
          <p:cNvSpPr/>
          <p:nvPr/>
        </p:nvSpPr>
        <p:spPr>
          <a:xfrm>
            <a:off x="11310400" y="2603733"/>
            <a:ext cx="558400" cy="5584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26810582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smtClean="0"/>
              <a:t>Click to edit Master title style</a:t>
            </a:r>
            <a:endParaRPr/>
          </a:p>
        </p:txBody>
      </p:sp>
      <p:sp>
        <p:nvSpPr>
          <p:cNvPr id="35" name="Google Shape;35;p6"/>
          <p:cNvSpPr/>
          <p:nvPr/>
        </p:nvSpPr>
        <p:spPr>
          <a:xfrm>
            <a:off x="11654333" y="5429333"/>
            <a:ext cx="388800" cy="388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6" name="Google Shape;36;p6"/>
          <p:cNvSpPr/>
          <p:nvPr/>
        </p:nvSpPr>
        <p:spPr>
          <a:xfrm>
            <a:off x="5420100" y="80367"/>
            <a:ext cx="573200" cy="5732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7" name="Google Shape;37;p6"/>
          <p:cNvSpPr/>
          <p:nvPr/>
        </p:nvSpPr>
        <p:spPr>
          <a:xfrm>
            <a:off x="138333" y="3385800"/>
            <a:ext cx="388800" cy="3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22572636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455400" y="1960527"/>
            <a:ext cx="5281200" cy="7680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smtClean="0"/>
              <a:t>Click to edit Master title style</a:t>
            </a:r>
            <a:endParaRPr/>
          </a:p>
        </p:txBody>
      </p:sp>
      <p:sp>
        <p:nvSpPr>
          <p:cNvPr id="40" name="Google Shape;40;p7"/>
          <p:cNvSpPr txBox="1">
            <a:spLocks noGrp="1"/>
          </p:cNvSpPr>
          <p:nvPr>
            <p:ph type="body" idx="1"/>
          </p:nvPr>
        </p:nvSpPr>
        <p:spPr>
          <a:xfrm>
            <a:off x="3455400" y="2731628"/>
            <a:ext cx="5281200" cy="1945600"/>
          </a:xfrm>
          <a:prstGeom prst="rect">
            <a:avLst/>
          </a:prstGeom>
        </p:spPr>
        <p:txBody>
          <a:bodyPr spcFirstLastPara="1" wrap="square" lIns="91425" tIns="91425" rIns="91425" bIns="91425" anchor="ctr" anchorCtr="0">
            <a:noAutofit/>
          </a:bodyPr>
          <a:lstStyle>
            <a:lvl1pPr marL="609585" lvl="0" indent="-406390" algn="ctr">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smtClean="0"/>
              <a:t>Edit Master text styles</a:t>
            </a:r>
          </a:p>
        </p:txBody>
      </p:sp>
    </p:spTree>
    <p:extLst>
      <p:ext uri="{BB962C8B-B14F-4D97-AF65-F5344CB8AC3E}">
        <p14:creationId xmlns:p14="http://schemas.microsoft.com/office/powerpoint/2010/main" val="34700429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834200" y="3531680"/>
            <a:ext cx="8490400" cy="5368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2667"/>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smtClean="0"/>
              <a:t>Click to edit Master title style</a:t>
            </a:r>
            <a:endParaRPr/>
          </a:p>
        </p:txBody>
      </p:sp>
      <p:sp>
        <p:nvSpPr>
          <p:cNvPr id="43" name="Google Shape;43;p8"/>
          <p:cNvSpPr txBox="1">
            <a:spLocks noGrp="1"/>
          </p:cNvSpPr>
          <p:nvPr>
            <p:ph type="subTitle" idx="1"/>
          </p:nvPr>
        </p:nvSpPr>
        <p:spPr>
          <a:xfrm>
            <a:off x="1834200" y="2671593"/>
            <a:ext cx="8523600" cy="997600"/>
          </a:xfrm>
          <a:prstGeom prst="rect">
            <a:avLst/>
          </a:prstGeom>
        </p:spPr>
        <p:txBody>
          <a:bodyPr spcFirstLastPara="1" wrap="square" lIns="91425" tIns="91425" rIns="91425" bIns="91425" anchor="ctr" anchorCtr="0">
            <a:noAutofit/>
          </a:bodyPr>
          <a:lstStyle>
            <a:lvl1pPr lvl="0" algn="r">
              <a:spcBef>
                <a:spcPts val="0"/>
              </a:spcBef>
              <a:spcAft>
                <a:spcPts val="0"/>
              </a:spcAft>
              <a:buSzPts val="1600"/>
              <a:buNone/>
              <a:defRPr sz="2667"/>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en-US" smtClean="0"/>
              <a:t>Click to edit Master subtitle style</a:t>
            </a:r>
            <a:endParaRPr/>
          </a:p>
        </p:txBody>
      </p:sp>
      <p:sp>
        <p:nvSpPr>
          <p:cNvPr id="44" name="Google Shape;44;p8"/>
          <p:cNvSpPr/>
          <p:nvPr/>
        </p:nvSpPr>
        <p:spPr>
          <a:xfrm>
            <a:off x="-338701" y="1257263"/>
            <a:ext cx="1591200" cy="16228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45" name="Google Shape;45;p8"/>
          <p:cNvSpPr/>
          <p:nvPr/>
        </p:nvSpPr>
        <p:spPr>
          <a:xfrm rot="10800000" flipH="1">
            <a:off x="9522067" y="175800"/>
            <a:ext cx="1718800" cy="1582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46" name="Google Shape;46;p8"/>
          <p:cNvSpPr/>
          <p:nvPr/>
        </p:nvSpPr>
        <p:spPr>
          <a:xfrm rot="10800000" flipH="1">
            <a:off x="2094000" y="5720867"/>
            <a:ext cx="908000" cy="835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47" name="Google Shape;47;p8"/>
          <p:cNvSpPr/>
          <p:nvPr/>
        </p:nvSpPr>
        <p:spPr>
          <a:xfrm rot="10800000" flipH="1">
            <a:off x="8924600" y="5181000"/>
            <a:ext cx="1058400" cy="10584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10494681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smtClean="0"/>
              <a:t>Click to edit Master title style</a:t>
            </a:r>
            <a:endParaRPr/>
          </a:p>
        </p:txBody>
      </p:sp>
      <p:sp>
        <p:nvSpPr>
          <p:cNvPr id="50" name="Google Shape;50;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smtClean="0"/>
              <a:t>Click to edit Master subtitle style</a:t>
            </a:r>
            <a:endParaRPr/>
          </a:p>
        </p:txBody>
      </p:sp>
      <p:sp>
        <p:nvSpPr>
          <p:cNvPr id="51" name="Google Shape;51;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pPr lvl="0"/>
            <a:r>
              <a:rPr lang="en-US" smtClean="0"/>
              <a:t>Edit Master text styles</a:t>
            </a:r>
          </a:p>
        </p:txBody>
      </p:sp>
    </p:spTree>
    <p:extLst>
      <p:ext uri="{BB962C8B-B14F-4D97-AF65-F5344CB8AC3E}">
        <p14:creationId xmlns:p14="http://schemas.microsoft.com/office/powerpoint/2010/main" val="41512634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600"/>
              <a:buNone/>
              <a:defRPr/>
            </a:lvl1pPr>
          </a:lstStyle>
          <a:p>
            <a:pPr lvl="0"/>
            <a:r>
              <a:rPr lang="en-US" smtClean="0"/>
              <a:t>Edit Master text styles</a:t>
            </a:r>
          </a:p>
        </p:txBody>
      </p:sp>
    </p:spTree>
    <p:extLst>
      <p:ext uri="{BB962C8B-B14F-4D97-AF65-F5344CB8AC3E}">
        <p14:creationId xmlns:p14="http://schemas.microsoft.com/office/powerpoint/2010/main" val="5987045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Signika"/>
              <a:buNone/>
              <a:defRPr sz="3000" b="1">
                <a:solidFill>
                  <a:schemeClr val="dk1"/>
                </a:solidFill>
                <a:latin typeface="Signika"/>
                <a:ea typeface="Signika"/>
                <a:cs typeface="Signika"/>
                <a:sym typeface="Signika"/>
              </a:defRPr>
            </a:lvl1pPr>
            <a:lvl2pPr lvl="1">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2pPr>
            <a:lvl3pPr lvl="2">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3pPr>
            <a:lvl4pPr lvl="3">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4pPr>
            <a:lvl5pPr lvl="4">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5pPr>
            <a:lvl6pPr lvl="5">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6pPr>
            <a:lvl7pPr lvl="6">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7pPr>
            <a:lvl8pPr lvl="7">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8pPr>
            <a:lvl9pPr lvl="8">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9pPr>
          </a:lstStyle>
          <a:p>
            <a:endParaRPr/>
          </a:p>
        </p:txBody>
      </p:sp>
      <p:sp>
        <p:nvSpPr>
          <p:cNvPr id="7" name="Google Shape;7;p1"/>
          <p:cNvSpPr txBox="1">
            <a:spLocks noGrp="1"/>
          </p:cNvSpPr>
          <p:nvPr>
            <p:ph type="body" idx="1"/>
          </p:nvPr>
        </p:nvSpPr>
        <p:spPr>
          <a:xfrm>
            <a:off x="950967" y="1571233"/>
            <a:ext cx="10290000" cy="4567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1pPr>
            <a:lvl2pPr marL="914400" lvl="1"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2pPr>
            <a:lvl3pPr marL="1371600" lvl="2"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3pPr>
            <a:lvl4pPr marL="1828800" lvl="3"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4pPr>
            <a:lvl5pPr marL="2286000" lvl="4"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5pPr>
            <a:lvl6pPr marL="2743200" lvl="5"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6pPr>
            <a:lvl7pPr marL="3200400" lvl="6"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7pPr>
            <a:lvl8pPr marL="3657600" lvl="7"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8pPr>
            <a:lvl9pPr marL="4114800" lvl="8"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9pPr>
          </a:lstStyle>
          <a:p>
            <a:endParaRPr/>
          </a:p>
        </p:txBody>
      </p:sp>
    </p:spTree>
    <p:extLst>
      <p:ext uri="{BB962C8B-B14F-4D97-AF65-F5344CB8AC3E}">
        <p14:creationId xmlns:p14="http://schemas.microsoft.com/office/powerpoint/2010/main" val="3738070484"/>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2" r:id="rId28"/>
    <p:sldLayoutId id="2147483693" r:id="rId2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3" name="Google Shape;153;p28"/>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279709523"/>
      </p:ext>
    </p:extLst>
  </p:cSld>
  <p:clrMap bg1="lt1" tx1="dk1" bg2="dk2" tx2="lt2" accent1="accent1" accent2="accent2" accent3="accent3" accent4="accent4" accent5="accent5" accent6="accent6" hlink="hlink" folHlink="folHlink"/>
  <p:sldLayoutIdLst>
    <p:sldLayoutId id="2147483695"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eaction.net/worksho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hyperlink" Target="https://www.nihr.ac.uk/about-us/CCF/funding/how-we-can-help-you/RDS-PPI-Handbook-2014-v8-FINAL.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7294/2330-0698.1458" TargetMode="External"/><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mailto:jaime@meaction.net" TargetMode="External"/><Relationship Id="rId2" Type="http://schemas.openxmlformats.org/officeDocument/2006/relationships/image" Target="../media/image1.JPG"/><Relationship Id="rId1" Type="http://schemas.openxmlformats.org/officeDocument/2006/relationships/slideLayout" Target="../slideLayouts/slideLayout27.xml"/><Relationship Id="rId4" Type="http://schemas.openxmlformats.org/officeDocument/2006/relationships/hyperlink" Target="mailto:seltzer1@stanford.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hyperlink" Target="https://researchinvolvement.biomedcentral.com/articles/10.1186/s40900-021-00254-5"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clinicaltrials.gov/" TargetMode="External"/><Relationship Id="rId13" Type="http://schemas.openxmlformats.org/officeDocument/2006/relationships/hyperlink" Target="https://www.wegohealth.com/" TargetMode="External"/><Relationship Id="rId3" Type="http://schemas.openxmlformats.org/officeDocument/2006/relationships/hyperlink" Target="mailto:info@meaction.net" TargetMode="External"/><Relationship Id="rId7" Type="http://schemas.openxmlformats.org/officeDocument/2006/relationships/hyperlink" Target="mailto:cac.mecfs@gmail.com" TargetMode="External"/><Relationship Id="rId12" Type="http://schemas.openxmlformats.org/officeDocument/2006/relationships/hyperlink" Target="https://www.facebook.com/groups/meactioncaregivers/" TargetMode="External"/><Relationship Id="rId2" Type="http://schemas.openxmlformats.org/officeDocument/2006/relationships/notesSlide" Target="../notesSlides/notesSlide22.xml"/><Relationship Id="rId16" Type="http://schemas.openxmlformats.org/officeDocument/2006/relationships/hyperlink" Target="https://www.facebook.com/groups/893786610807028/?source_id=1408335399448862" TargetMode="External"/><Relationship Id="rId1" Type="http://schemas.openxmlformats.org/officeDocument/2006/relationships/slideLayout" Target="../slideLayouts/slideLayout11.xml"/><Relationship Id="rId6" Type="http://schemas.openxmlformats.org/officeDocument/2006/relationships/hyperlink" Target="https://ncats.nih.gov/ctsa/about" TargetMode="External"/><Relationship Id="rId11" Type="http://schemas.openxmlformats.org/officeDocument/2006/relationships/hyperlink" Target="https://www.facebook.com/groups/817139695163129/?ref=pages_profile_groups_tab&amp;source_id=1408335399448862" TargetMode="External"/><Relationship Id="rId5" Type="http://schemas.openxmlformats.org/officeDocument/2006/relationships/hyperlink" Target="https://mecfs.rti.org/get-involved/" TargetMode="External"/><Relationship Id="rId15" Type="http://schemas.openxmlformats.org/officeDocument/2006/relationships/hyperlink" Target="https://batemanhornecenter.org/" TargetMode="External"/><Relationship Id="rId10" Type="http://schemas.openxmlformats.org/officeDocument/2006/relationships/hyperlink" Target="https://www.researchmatch.org/" TargetMode="External"/><Relationship Id="rId4" Type="http://schemas.openxmlformats.org/officeDocument/2006/relationships/hyperlink" Target="mailto:SolveCFS@SolveCFS.org" TargetMode="External"/><Relationship Id="rId9" Type="http://schemas.openxmlformats.org/officeDocument/2006/relationships/hyperlink" Target="https://recruit.cumc.columbia.edu/" TargetMode="External"/><Relationship Id="rId14" Type="http://schemas.openxmlformats.org/officeDocument/2006/relationships/hyperlink" Target="http://www.blackgreek.com/divinenin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meaction.net/workshop"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mailto:seltzer1@stanford.edu" TargetMode="External"/><Relationship Id="rId4" Type="http://schemas.openxmlformats.org/officeDocument/2006/relationships/hyperlink" Target="mailto:jaime@meaction.net"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13.xml"/><Relationship Id="rId5" Type="http://schemas.openxmlformats.org/officeDocument/2006/relationships/slide" Target="slide6.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9600" y="975392"/>
            <a:ext cx="7751833" cy="3436800"/>
          </a:xfrm>
        </p:spPr>
        <p:txBody>
          <a:bodyPr>
            <a:noAutofit/>
          </a:bodyPr>
          <a:lstStyle/>
          <a:p>
            <a:r>
              <a:rPr lang="en-US" sz="4800" dirty="0" smtClean="0"/>
              <a:t>Challenges in the Development of Clinical Studies in ME/CFS</a:t>
            </a:r>
            <a:endParaRPr lang="en-US" sz="4800" dirty="0"/>
          </a:p>
        </p:txBody>
      </p:sp>
      <p:sp>
        <p:nvSpPr>
          <p:cNvPr id="3" name="Subtitle 2"/>
          <p:cNvSpPr>
            <a:spLocks noGrp="1"/>
          </p:cNvSpPr>
          <p:nvPr>
            <p:ph type="subTitle" idx="1"/>
          </p:nvPr>
        </p:nvSpPr>
        <p:spPr>
          <a:xfrm>
            <a:off x="4025462" y="4607599"/>
            <a:ext cx="7215971" cy="1215131"/>
          </a:xfrm>
        </p:spPr>
        <p:txBody>
          <a:bodyPr/>
          <a:lstStyle/>
          <a:p>
            <a:r>
              <a:rPr lang="en-US" sz="2000" dirty="0"/>
              <a:t>E</a:t>
            </a:r>
            <a:r>
              <a:rPr lang="en-US" sz="2000" dirty="0" smtClean="0"/>
              <a:t>ngaging people with lived experience as research partners </a:t>
            </a:r>
          </a:p>
          <a:p>
            <a:r>
              <a:rPr lang="en-US" sz="2000" dirty="0" smtClean="0"/>
              <a:t>Recruitment of under-represented populations</a:t>
            </a:r>
            <a:endParaRPr lang="en-US" sz="2000" dirty="0"/>
          </a:p>
        </p:txBody>
      </p:sp>
      <p:sp>
        <p:nvSpPr>
          <p:cNvPr id="4" name="Rectangle 3"/>
          <p:cNvSpPr/>
          <p:nvPr/>
        </p:nvSpPr>
        <p:spPr>
          <a:xfrm>
            <a:off x="6421335" y="375227"/>
            <a:ext cx="6574470" cy="1200329"/>
          </a:xfrm>
          <a:prstGeom prst="rect">
            <a:avLst/>
          </a:prstGeom>
        </p:spPr>
        <p:txBody>
          <a:bodyPr wrap="square">
            <a:spAutoFit/>
          </a:bodyPr>
          <a:lstStyle/>
          <a:p>
            <a:r>
              <a:rPr lang="en-US" sz="2400" dirty="0"/>
              <a:t>All </a:t>
            </a:r>
            <a:r>
              <a:rPr lang="en-US" sz="2400" dirty="0" smtClean="0"/>
              <a:t>materials </a:t>
            </a:r>
            <a:r>
              <a:rPr lang="en-US" sz="2400" dirty="0"/>
              <a:t>can be found at: </a:t>
            </a:r>
            <a:r>
              <a:rPr lang="en-US" sz="2400" dirty="0">
                <a:hlinkClick r:id="rId3"/>
              </a:rPr>
              <a:t>www.meaction.net/workshop</a:t>
            </a:r>
            <a:r>
              <a:rPr lang="en-US" sz="2400" dirty="0"/>
              <a:t/>
            </a:r>
            <a:br>
              <a:rPr lang="en-US" sz="2400" dirty="0"/>
            </a:br>
            <a:endParaRPr lang="en-US" sz="2400" dirty="0"/>
          </a:p>
        </p:txBody>
      </p:sp>
    </p:spTree>
    <p:extLst>
      <p:ext uri="{BB962C8B-B14F-4D97-AF65-F5344CB8AC3E}">
        <p14:creationId xmlns:p14="http://schemas.microsoft.com/office/powerpoint/2010/main" val="3834392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dirty="0"/>
          </a:p>
        </p:txBody>
      </p:sp>
      <p:sp>
        <p:nvSpPr>
          <p:cNvPr id="183" name="Google Shape;183;p30"/>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184" name="Google Shape;184;p30"/>
          <p:cNvPicPr preferRelativeResize="0"/>
          <p:nvPr/>
        </p:nvPicPr>
        <p:blipFill>
          <a:blip r:embed="rId3">
            <a:alphaModFix/>
          </a:blip>
          <a:stretch>
            <a:fillRect/>
          </a:stretch>
        </p:blipFill>
        <p:spPr>
          <a:xfrm>
            <a:off x="10565" y="0"/>
            <a:ext cx="12170870" cy="68580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dirty="0"/>
          </a:p>
        </p:txBody>
      </p:sp>
      <p:sp>
        <p:nvSpPr>
          <p:cNvPr id="190" name="Google Shape;190;p31"/>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191" name="Google Shape;191;p31"/>
          <p:cNvPicPr preferRelativeResize="0"/>
          <p:nvPr/>
        </p:nvPicPr>
        <p:blipFill>
          <a:blip r:embed="rId3">
            <a:alphaModFix/>
          </a:blip>
          <a:stretch>
            <a:fillRect/>
          </a:stretch>
        </p:blipFill>
        <p:spPr>
          <a:xfrm>
            <a:off x="10565" y="0"/>
            <a:ext cx="12170870" cy="68580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dirty="0"/>
              <a:t>Recruiting partners with lived experience</a:t>
            </a:r>
            <a:endParaRPr sz="3700" dirty="0"/>
          </a:p>
        </p:txBody>
      </p:sp>
      <p:sp>
        <p:nvSpPr>
          <p:cNvPr id="197" name="Google Shape;197;p32"/>
          <p:cNvSpPr txBox="1">
            <a:spLocks noGrp="1"/>
          </p:cNvSpPr>
          <p:nvPr>
            <p:ph type="body" idx="1"/>
          </p:nvPr>
        </p:nvSpPr>
        <p:spPr>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sz="1800" dirty="0"/>
              <a:t>Diversity of representation is </a:t>
            </a:r>
            <a:r>
              <a:rPr lang="en-US" sz="1800" dirty="0" smtClean="0"/>
              <a:t>important</a:t>
            </a:r>
            <a:br>
              <a:rPr lang="en-US" sz="1800" dirty="0" smtClean="0"/>
            </a:br>
            <a:endParaRPr sz="1800" dirty="0"/>
          </a:p>
          <a:p>
            <a:pPr marL="457200" lvl="0" indent="-342900" algn="l" rtl="0">
              <a:spcBef>
                <a:spcPts val="0"/>
              </a:spcBef>
              <a:spcAft>
                <a:spcPts val="0"/>
              </a:spcAft>
              <a:buSzPts val="1800"/>
              <a:buChar char="•"/>
            </a:pPr>
            <a:r>
              <a:rPr lang="en-US" sz="1800" dirty="0"/>
              <a:t>Anticipate drop-off: </a:t>
            </a:r>
            <a:r>
              <a:rPr lang="en-US" sz="1800" dirty="0" smtClean="0"/>
              <a:t>over-recruit</a:t>
            </a:r>
            <a:br>
              <a:rPr lang="en-US" sz="1800" dirty="0" smtClean="0"/>
            </a:br>
            <a:endParaRPr sz="1800" dirty="0"/>
          </a:p>
          <a:p>
            <a:pPr marL="457200" lvl="0" indent="-342900" algn="l" rtl="0">
              <a:spcBef>
                <a:spcPts val="0"/>
              </a:spcBef>
              <a:spcAft>
                <a:spcPts val="0"/>
              </a:spcAft>
              <a:buSzPts val="1800"/>
              <a:buChar char="•"/>
            </a:pPr>
            <a:r>
              <a:rPr lang="en-US" sz="1800" dirty="0"/>
              <a:t>Recruit through advocacy organizations and patient-led groups</a:t>
            </a:r>
            <a:endParaRPr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dirty="0"/>
              <a:t>Crafting a successful collaborative environment</a:t>
            </a:r>
            <a:endParaRPr sz="3700" dirty="0"/>
          </a:p>
        </p:txBody>
      </p:sp>
      <p:sp>
        <p:nvSpPr>
          <p:cNvPr id="203" name="Google Shape;203;p33"/>
          <p:cNvSpPr txBox="1">
            <a:spLocks noGrp="1"/>
          </p:cNvSpPr>
          <p:nvPr>
            <p:ph type="body" idx="1"/>
          </p:nvPr>
        </p:nvSpPr>
        <p:spPr>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sz="1800" b="1" dirty="0"/>
              <a:t>Allocate funding</a:t>
            </a:r>
            <a:r>
              <a:rPr lang="en-US" sz="1800" dirty="0"/>
              <a:t> to engage people with lived experience</a:t>
            </a:r>
            <a:r>
              <a:rPr lang="en-US" sz="1800" dirty="0" smtClean="0"/>
              <a:t>.</a:t>
            </a:r>
            <a:br>
              <a:rPr lang="en-US" sz="1800" dirty="0" smtClean="0"/>
            </a:br>
            <a:r>
              <a:rPr lang="en-US" sz="1800" dirty="0" smtClean="0"/>
              <a:t> </a:t>
            </a:r>
            <a:endParaRPr sz="1800" dirty="0"/>
          </a:p>
          <a:p>
            <a:pPr marL="457200" lvl="0" indent="-342900" algn="l" rtl="0">
              <a:spcBef>
                <a:spcPts val="0"/>
              </a:spcBef>
              <a:spcAft>
                <a:spcPts val="0"/>
              </a:spcAft>
              <a:buSzPts val="1800"/>
              <a:buChar char="•"/>
            </a:pPr>
            <a:r>
              <a:rPr lang="en-US" sz="1800" dirty="0"/>
              <a:t>Conceptualize as a long-term </a:t>
            </a:r>
            <a:r>
              <a:rPr lang="en-US" sz="1800" dirty="0" smtClean="0"/>
              <a:t>relationship</a:t>
            </a:r>
            <a:br>
              <a:rPr lang="en-US" sz="1800" dirty="0" smtClean="0"/>
            </a:br>
            <a:endParaRPr sz="1800" dirty="0"/>
          </a:p>
          <a:p>
            <a:pPr marL="457200" lvl="0" indent="-342900" algn="l" rtl="0">
              <a:spcBef>
                <a:spcPts val="0"/>
              </a:spcBef>
              <a:spcAft>
                <a:spcPts val="0"/>
              </a:spcAft>
              <a:buSzPts val="1800"/>
              <a:buChar char="•"/>
            </a:pPr>
            <a:r>
              <a:rPr lang="en-US" sz="1800" b="1" dirty="0"/>
              <a:t>Clear expectations</a:t>
            </a:r>
            <a:r>
              <a:rPr lang="en-US" sz="1800" dirty="0"/>
              <a:t> re: time commitment, project length, timeline</a:t>
            </a:r>
            <a:r>
              <a:rPr lang="en-US" sz="1800" dirty="0" smtClean="0"/>
              <a:t>, hierarchy/roles (clarity on decision-making processes), </a:t>
            </a:r>
            <a:r>
              <a:rPr lang="en-US" sz="1800" dirty="0"/>
              <a:t>how patient input will be </a:t>
            </a:r>
            <a:r>
              <a:rPr lang="en-US" sz="1800" dirty="0" smtClean="0"/>
              <a:t>incorporated</a:t>
            </a:r>
            <a:br>
              <a:rPr lang="en-US" sz="1800" dirty="0" smtClean="0"/>
            </a:br>
            <a:endParaRPr sz="1800" dirty="0"/>
          </a:p>
          <a:p>
            <a:pPr marL="457200" lvl="0" indent="-342900" algn="l" rtl="0">
              <a:spcBef>
                <a:spcPts val="0"/>
              </a:spcBef>
              <a:spcAft>
                <a:spcPts val="0"/>
              </a:spcAft>
              <a:buSzPts val="1800"/>
              <a:buChar char="•"/>
            </a:pPr>
            <a:r>
              <a:rPr lang="en-US" sz="1800" b="1" dirty="0"/>
              <a:t>Flexibility</a:t>
            </a:r>
            <a:r>
              <a:rPr lang="en-US" sz="1800" dirty="0"/>
              <a:t> in timing, method, &amp; mode of </a:t>
            </a:r>
            <a:r>
              <a:rPr lang="en-US" sz="1800" dirty="0" smtClean="0"/>
              <a:t>communication</a:t>
            </a:r>
            <a:br>
              <a:rPr lang="en-US" sz="1800" dirty="0" smtClean="0"/>
            </a:br>
            <a:endParaRPr sz="1800" dirty="0"/>
          </a:p>
          <a:p>
            <a:pPr marL="457200" marR="0" lvl="0" indent="-342900" algn="l" rtl="0">
              <a:lnSpc>
                <a:spcPct val="90000"/>
              </a:lnSpc>
              <a:spcBef>
                <a:spcPts val="0"/>
              </a:spcBef>
              <a:spcAft>
                <a:spcPts val="0"/>
              </a:spcAft>
              <a:buSzPts val="1800"/>
              <a:buChar char="•"/>
            </a:pPr>
            <a:r>
              <a:rPr lang="en-US" sz="1800" b="1" dirty="0"/>
              <a:t>Brief meetings </a:t>
            </a:r>
            <a:r>
              <a:rPr lang="en-US" sz="1800" dirty="0"/>
              <a:t>with </a:t>
            </a:r>
            <a:r>
              <a:rPr lang="en-US" sz="1800" b="1" dirty="0"/>
              <a:t>set agendas</a:t>
            </a:r>
            <a:r>
              <a:rPr lang="en-US" sz="1800" dirty="0"/>
              <a:t> </a:t>
            </a:r>
            <a:r>
              <a:rPr lang="en-US" sz="1800" dirty="0" smtClean="0"/>
              <a:t/>
            </a:r>
            <a:br>
              <a:rPr lang="en-US" sz="1800" dirty="0" smtClean="0"/>
            </a:br>
            <a:endParaRPr sz="1800" dirty="0"/>
          </a:p>
          <a:p>
            <a:pPr marL="457200" marR="0" lvl="0" indent="-342900" algn="l" rtl="0">
              <a:lnSpc>
                <a:spcPct val="90000"/>
              </a:lnSpc>
              <a:spcBef>
                <a:spcPts val="0"/>
              </a:spcBef>
              <a:spcAft>
                <a:spcPts val="0"/>
              </a:spcAft>
              <a:buSzPts val="1800"/>
              <a:buChar char="•"/>
            </a:pPr>
            <a:r>
              <a:rPr lang="en-US" sz="1800" dirty="0"/>
              <a:t>Opportunity for patients to </a:t>
            </a:r>
            <a:r>
              <a:rPr lang="en-US" sz="1800" b="1" dirty="0"/>
              <a:t>rest during/between </a:t>
            </a:r>
            <a:r>
              <a:rPr lang="en-US" sz="1800" dirty="0"/>
              <a:t>in-person</a:t>
            </a:r>
            <a:r>
              <a:rPr lang="en-US" sz="1800" b="1" dirty="0"/>
              <a:t> meetings</a:t>
            </a:r>
            <a:endParaRPr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8"/>
          <p:cNvSpPr txBox="1">
            <a:spLocks noGrp="1"/>
          </p:cNvSpPr>
          <p:nvPr>
            <p:ph type="title"/>
          </p:nvPr>
        </p:nvSpPr>
        <p:spPr>
          <a:xfrm>
            <a:off x="951100" y="2806333"/>
            <a:ext cx="7315864" cy="1007200"/>
          </a:xfrm>
          <a:prstGeom prst="rect">
            <a:avLst/>
          </a:prstGeom>
        </p:spPr>
        <p:txBody>
          <a:bodyPr spcFirstLastPara="1" wrap="square" lIns="121900" tIns="121900" rIns="121900" bIns="121900" anchor="ctr" anchorCtr="0">
            <a:noAutofit/>
          </a:bodyPr>
          <a:lstStyle/>
          <a:p>
            <a:pPr marL="0" indent="4763"/>
            <a:r>
              <a:rPr lang="en-US" sz="3600" dirty="0" smtClean="0"/>
              <a:t>ACTIVITY: </a:t>
            </a:r>
            <a:br>
              <a:rPr lang="en-US" sz="3600" dirty="0" smtClean="0"/>
            </a:br>
            <a:r>
              <a:rPr lang="en-US" sz="3000" dirty="0" smtClean="0"/>
              <a:t>Planning </a:t>
            </a:r>
            <a:r>
              <a:rPr lang="en-US" sz="3000" dirty="0"/>
              <a:t>and Budgeting for Research Partners with Lived Experience </a:t>
            </a:r>
          </a:p>
        </p:txBody>
      </p:sp>
      <p:sp>
        <p:nvSpPr>
          <p:cNvPr id="320" name="Google Shape;320;p38"/>
          <p:cNvSpPr txBox="1">
            <a:spLocks noGrp="1"/>
          </p:cNvSpPr>
          <p:nvPr>
            <p:ph type="title" idx="2"/>
          </p:nvPr>
        </p:nvSpPr>
        <p:spPr>
          <a:xfrm>
            <a:off x="950967" y="827787"/>
            <a:ext cx="6266400" cy="1884400"/>
          </a:xfrm>
          <a:prstGeom prst="rect">
            <a:avLst/>
          </a:prstGeom>
        </p:spPr>
        <p:txBody>
          <a:bodyPr spcFirstLastPara="1" wrap="square" lIns="121900" tIns="121900" rIns="121900" bIns="121900" anchor="t" anchorCtr="0">
            <a:noAutofit/>
          </a:bodyPr>
          <a:lstStyle/>
          <a:p>
            <a:r>
              <a:rPr lang="en" sz="10000" dirty="0"/>
              <a:t>02</a:t>
            </a:r>
            <a:endParaRPr sz="10000" dirty="0"/>
          </a:p>
        </p:txBody>
      </p:sp>
      <p:sp>
        <p:nvSpPr>
          <p:cNvPr id="321" name="Google Shape;321;p38"/>
          <p:cNvSpPr txBox="1">
            <a:spLocks noGrp="1"/>
          </p:cNvSpPr>
          <p:nvPr>
            <p:ph type="subTitle" idx="1"/>
          </p:nvPr>
        </p:nvSpPr>
        <p:spPr>
          <a:xfrm>
            <a:off x="951100" y="4272653"/>
            <a:ext cx="6266000" cy="1060135"/>
          </a:xfrm>
          <a:prstGeom prst="rect">
            <a:avLst/>
          </a:prstGeom>
        </p:spPr>
        <p:txBody>
          <a:bodyPr spcFirstLastPara="1" wrap="square" lIns="121900" tIns="121900" rIns="121900" bIns="121900" anchor="t" anchorCtr="0">
            <a:noAutofit/>
          </a:bodyPr>
          <a:lstStyle/>
          <a:p>
            <a:pPr marL="0" indent="0"/>
            <a:r>
              <a:rPr lang="en" u="sng" dirty="0" smtClean="0"/>
              <a:t>Check the chat box for a link to this activity</a:t>
            </a:r>
            <a:r>
              <a:rPr lang="en" dirty="0" smtClean="0"/>
              <a:t>.</a:t>
            </a:r>
            <a:endParaRPr lang="en" dirty="0"/>
          </a:p>
          <a:p>
            <a:pPr marL="0" indent="0"/>
            <a:r>
              <a:rPr lang="en" dirty="0" smtClean="0"/>
              <a:t>     Fill </a:t>
            </a:r>
            <a:r>
              <a:rPr lang="en-US" dirty="0" smtClean="0"/>
              <a:t>it out online	   </a:t>
            </a:r>
            <a:r>
              <a:rPr lang="en-US" b="1" dirty="0" smtClean="0"/>
              <a:t>OR</a:t>
            </a:r>
            <a:r>
              <a:rPr lang="en-US" dirty="0" smtClean="0"/>
              <a:t>	Print it out	</a:t>
            </a:r>
            <a:r>
              <a:rPr lang="en-US" b="1" dirty="0" smtClean="0"/>
              <a:t>OR</a:t>
            </a:r>
            <a:endParaRPr lang="en-US" dirty="0" smtClean="0"/>
          </a:p>
          <a:p>
            <a:pPr marL="0" indent="0"/>
            <a:r>
              <a:rPr lang="en-US" dirty="0" smtClean="0"/>
              <a:t>     Stay tuned to see the questions in the presentation itself</a:t>
            </a:r>
            <a:endParaRPr dirty="0"/>
          </a:p>
        </p:txBody>
      </p:sp>
      <p:sp>
        <p:nvSpPr>
          <p:cNvPr id="323" name="Google Shape;323;p38"/>
          <p:cNvSpPr/>
          <p:nvPr/>
        </p:nvSpPr>
        <p:spPr>
          <a:xfrm>
            <a:off x="8413167" y="0"/>
            <a:ext cx="3778800" cy="4558000"/>
          </a:xfrm>
          <a:prstGeom prst="rect">
            <a:avLst/>
          </a:prstGeom>
          <a:solidFill>
            <a:schemeClr val="lt1"/>
          </a:solidFill>
          <a:ln>
            <a:noFill/>
          </a:ln>
        </p:spPr>
        <p:txBody>
          <a:bodyPr spcFirstLastPara="1" wrap="square" lIns="121900" tIns="121900" rIns="121900" bIns="121900" anchor="ctr" anchorCtr="0">
            <a:noAutofit/>
          </a:bodyPr>
          <a:lstStyle/>
          <a:p>
            <a:endParaRPr sz="1867" dirty="0"/>
          </a:p>
        </p:txBody>
      </p:sp>
      <p:grpSp>
        <p:nvGrpSpPr>
          <p:cNvPr id="324" name="Google Shape;324;p38"/>
          <p:cNvGrpSpPr/>
          <p:nvPr/>
        </p:nvGrpSpPr>
        <p:grpSpPr>
          <a:xfrm>
            <a:off x="8708810" y="1611566"/>
            <a:ext cx="574455" cy="3888349"/>
            <a:chOff x="3419800" y="255950"/>
            <a:chExt cx="762550" cy="5161525"/>
          </a:xfrm>
        </p:grpSpPr>
        <p:sp>
          <p:nvSpPr>
            <p:cNvPr id="325" name="Google Shape;325;p38"/>
            <p:cNvSpPr/>
            <p:nvPr/>
          </p:nvSpPr>
          <p:spPr>
            <a:xfrm>
              <a:off x="3419800" y="927375"/>
              <a:ext cx="186200" cy="3689925"/>
            </a:xfrm>
            <a:custGeom>
              <a:avLst/>
              <a:gdLst/>
              <a:ahLst/>
              <a:cxnLst/>
              <a:rect l="l" t="t" r="r" b="b"/>
              <a:pathLst>
                <a:path w="7448" h="147597" fill="none" extrusionOk="0">
                  <a:moveTo>
                    <a:pt x="0" y="0"/>
                  </a:moveTo>
                  <a:lnTo>
                    <a:pt x="7447" y="0"/>
                  </a:lnTo>
                  <a:lnTo>
                    <a:pt x="7447" y="147596"/>
                  </a:lnTo>
                  <a:lnTo>
                    <a:pt x="0" y="147596"/>
                  </a:lnTo>
                  <a:close/>
                </a:path>
              </a:pathLst>
            </a:custGeom>
            <a:solidFill>
              <a:schemeClr val="dk1"/>
            </a:solidFill>
            <a:ln w="28575" cap="flat" cmpd="sng">
              <a:solidFill>
                <a:schemeClr val="dk1"/>
              </a:solidFill>
              <a:prstDash val="solid"/>
              <a:miter lim="79224"/>
              <a:headEnd type="none" w="sm" len="sm"/>
              <a:tailEnd type="none" w="sm" len="sm"/>
            </a:ln>
          </p:spPr>
          <p:txBody>
            <a:bodyPr spcFirstLastPara="1" wrap="square" lIns="121900" tIns="121900" rIns="121900" bIns="121900" anchor="ctr" anchorCtr="0">
              <a:noAutofit/>
            </a:bodyPr>
            <a:lstStyle/>
            <a:p>
              <a:endParaRPr sz="1867" dirty="0"/>
            </a:p>
          </p:txBody>
        </p:sp>
        <p:sp>
          <p:nvSpPr>
            <p:cNvPr id="326" name="Google Shape;326;p38"/>
            <p:cNvSpPr/>
            <p:nvPr/>
          </p:nvSpPr>
          <p:spPr>
            <a:xfrm>
              <a:off x="3800075" y="927375"/>
              <a:ext cx="382275" cy="3689925"/>
            </a:xfrm>
            <a:custGeom>
              <a:avLst/>
              <a:gdLst/>
              <a:ahLst/>
              <a:cxnLst/>
              <a:rect l="l" t="t" r="r" b="b"/>
              <a:pathLst>
                <a:path w="15291" h="147597" fill="none" extrusionOk="0">
                  <a:moveTo>
                    <a:pt x="15291" y="0"/>
                  </a:moveTo>
                  <a:lnTo>
                    <a:pt x="15291" y="80"/>
                  </a:lnTo>
                  <a:lnTo>
                    <a:pt x="7844" y="80"/>
                  </a:lnTo>
                  <a:lnTo>
                    <a:pt x="7844" y="147596"/>
                  </a:lnTo>
                  <a:lnTo>
                    <a:pt x="0" y="147596"/>
                  </a:lnTo>
                  <a:lnTo>
                    <a:pt x="15291" y="147596"/>
                  </a:lnTo>
                  <a:close/>
                </a:path>
              </a:pathLst>
            </a:custGeom>
            <a:solidFill>
              <a:schemeClr val="dk1"/>
            </a:solidFill>
            <a:ln w="28575" cap="flat" cmpd="sng">
              <a:solidFill>
                <a:schemeClr val="dk1"/>
              </a:solidFill>
              <a:prstDash val="solid"/>
              <a:miter lim="79224"/>
              <a:headEnd type="none" w="sm" len="sm"/>
              <a:tailEnd type="none" w="sm" len="sm"/>
            </a:ln>
          </p:spPr>
          <p:txBody>
            <a:bodyPr spcFirstLastPara="1" wrap="square" lIns="121900" tIns="121900" rIns="121900" bIns="121900" anchor="ctr" anchorCtr="0">
              <a:noAutofit/>
            </a:bodyPr>
            <a:lstStyle/>
            <a:p>
              <a:endParaRPr sz="1867" dirty="0"/>
            </a:p>
          </p:txBody>
        </p:sp>
        <p:sp>
          <p:nvSpPr>
            <p:cNvPr id="327" name="Google Shape;327;p38"/>
            <p:cNvSpPr/>
            <p:nvPr/>
          </p:nvSpPr>
          <p:spPr>
            <a:xfrm>
              <a:off x="3419800" y="685725"/>
              <a:ext cx="762550" cy="241675"/>
            </a:xfrm>
            <a:custGeom>
              <a:avLst/>
              <a:gdLst/>
              <a:ahLst/>
              <a:cxnLst/>
              <a:rect l="l" t="t" r="r" b="b"/>
              <a:pathLst>
                <a:path w="30502" h="9667" fill="none" extrusionOk="0">
                  <a:moveTo>
                    <a:pt x="0" y="1"/>
                  </a:moveTo>
                  <a:lnTo>
                    <a:pt x="30502" y="1"/>
                  </a:lnTo>
                  <a:lnTo>
                    <a:pt x="30502" y="9666"/>
                  </a:lnTo>
                  <a:lnTo>
                    <a:pt x="0" y="9666"/>
                  </a:lnTo>
                  <a:close/>
                </a:path>
              </a:pathLst>
            </a:custGeom>
            <a:solidFill>
              <a:schemeClr val="dk1"/>
            </a:solidFill>
            <a:ln w="28575" cap="flat" cmpd="sng">
              <a:solidFill>
                <a:schemeClr val="dk1"/>
              </a:solidFill>
              <a:prstDash val="solid"/>
              <a:miter lim="79224"/>
              <a:headEnd type="none" w="sm" len="sm"/>
              <a:tailEnd type="none" w="sm" len="sm"/>
            </a:ln>
          </p:spPr>
          <p:txBody>
            <a:bodyPr spcFirstLastPara="1" wrap="square" lIns="121900" tIns="121900" rIns="121900" bIns="121900" anchor="ctr" anchorCtr="0">
              <a:noAutofit/>
            </a:bodyPr>
            <a:lstStyle/>
            <a:p>
              <a:endParaRPr sz="1867" dirty="0"/>
            </a:p>
          </p:txBody>
        </p:sp>
        <p:sp>
          <p:nvSpPr>
            <p:cNvPr id="328" name="Google Shape;328;p38"/>
            <p:cNvSpPr/>
            <p:nvPr/>
          </p:nvSpPr>
          <p:spPr>
            <a:xfrm>
              <a:off x="3419800" y="927375"/>
              <a:ext cx="25" cy="2000"/>
            </a:xfrm>
            <a:custGeom>
              <a:avLst/>
              <a:gdLst/>
              <a:ahLst/>
              <a:cxnLst/>
              <a:rect l="l" t="t" r="r" b="b"/>
              <a:pathLst>
                <a:path w="1" h="80" fill="none" extrusionOk="0">
                  <a:moveTo>
                    <a:pt x="0" y="80"/>
                  </a:moveTo>
                  <a:lnTo>
                    <a:pt x="0" y="80"/>
                  </a:lnTo>
                  <a:lnTo>
                    <a:pt x="0" y="0"/>
                  </a:lnTo>
                  <a:close/>
                </a:path>
              </a:pathLst>
            </a:custGeom>
            <a:solidFill>
              <a:schemeClr val="dk1"/>
            </a:solidFill>
            <a:ln w="28575" cap="flat" cmpd="sng">
              <a:solidFill>
                <a:schemeClr val="dk1"/>
              </a:solidFill>
              <a:prstDash val="solid"/>
              <a:miter lim="79224"/>
              <a:headEnd type="none" w="sm" len="sm"/>
              <a:tailEnd type="none" w="sm" len="sm"/>
            </a:ln>
          </p:spPr>
          <p:txBody>
            <a:bodyPr spcFirstLastPara="1" wrap="square" lIns="121900" tIns="121900" rIns="121900" bIns="121900" anchor="ctr" anchorCtr="0">
              <a:noAutofit/>
            </a:bodyPr>
            <a:lstStyle/>
            <a:p>
              <a:endParaRPr sz="1867" dirty="0"/>
            </a:p>
          </p:txBody>
        </p:sp>
        <p:sp>
          <p:nvSpPr>
            <p:cNvPr id="329" name="Google Shape;329;p38"/>
            <p:cNvSpPr/>
            <p:nvPr/>
          </p:nvSpPr>
          <p:spPr>
            <a:xfrm>
              <a:off x="3419800" y="927375"/>
              <a:ext cx="762550" cy="2000"/>
            </a:xfrm>
            <a:custGeom>
              <a:avLst/>
              <a:gdLst/>
              <a:ahLst/>
              <a:cxnLst/>
              <a:rect l="l" t="t" r="r" b="b"/>
              <a:pathLst>
                <a:path w="30502" h="80" fill="none" extrusionOk="0">
                  <a:moveTo>
                    <a:pt x="7447" y="0"/>
                  </a:moveTo>
                  <a:lnTo>
                    <a:pt x="23055" y="0"/>
                  </a:lnTo>
                  <a:lnTo>
                    <a:pt x="23055" y="80"/>
                  </a:lnTo>
                  <a:lnTo>
                    <a:pt x="30502" y="80"/>
                  </a:lnTo>
                  <a:lnTo>
                    <a:pt x="30502" y="0"/>
                  </a:lnTo>
                  <a:lnTo>
                    <a:pt x="0" y="0"/>
                  </a:lnTo>
                  <a:lnTo>
                    <a:pt x="0" y="80"/>
                  </a:lnTo>
                  <a:lnTo>
                    <a:pt x="7447" y="80"/>
                  </a:lnTo>
                  <a:close/>
                </a:path>
              </a:pathLst>
            </a:custGeom>
            <a:solidFill>
              <a:schemeClr val="dk1"/>
            </a:solidFill>
            <a:ln w="28575" cap="flat" cmpd="sng">
              <a:solidFill>
                <a:schemeClr val="dk1"/>
              </a:solidFill>
              <a:prstDash val="solid"/>
              <a:miter lim="79224"/>
              <a:headEnd type="none" w="sm" len="sm"/>
              <a:tailEnd type="none" w="sm" len="sm"/>
            </a:ln>
          </p:spPr>
          <p:txBody>
            <a:bodyPr spcFirstLastPara="1" wrap="square" lIns="121900" tIns="121900" rIns="121900" bIns="121900" anchor="ctr" anchorCtr="0">
              <a:noAutofit/>
            </a:bodyPr>
            <a:lstStyle/>
            <a:p>
              <a:endParaRPr sz="1867" dirty="0"/>
            </a:p>
          </p:txBody>
        </p:sp>
        <p:sp>
          <p:nvSpPr>
            <p:cNvPr id="330" name="Google Shape;330;p38"/>
            <p:cNvSpPr/>
            <p:nvPr/>
          </p:nvSpPr>
          <p:spPr>
            <a:xfrm>
              <a:off x="3419800" y="4617275"/>
              <a:ext cx="762550" cy="578375"/>
            </a:xfrm>
            <a:custGeom>
              <a:avLst/>
              <a:gdLst/>
              <a:ahLst/>
              <a:cxnLst/>
              <a:rect l="l" t="t" r="r" b="b"/>
              <a:pathLst>
                <a:path w="30502" h="23135" fill="none" extrusionOk="0">
                  <a:moveTo>
                    <a:pt x="10775" y="23134"/>
                  </a:moveTo>
                  <a:lnTo>
                    <a:pt x="19252" y="23134"/>
                  </a:lnTo>
                  <a:lnTo>
                    <a:pt x="30502" y="0"/>
                  </a:lnTo>
                  <a:lnTo>
                    <a:pt x="0" y="0"/>
                  </a:lnTo>
                  <a:close/>
                </a:path>
              </a:pathLst>
            </a:custGeom>
            <a:solidFill>
              <a:schemeClr val="dk1"/>
            </a:solidFill>
            <a:ln w="28575" cap="flat" cmpd="sng">
              <a:solidFill>
                <a:schemeClr val="dk1"/>
              </a:solidFill>
              <a:prstDash val="solid"/>
              <a:miter lim="79224"/>
              <a:headEnd type="none" w="sm" len="sm"/>
              <a:tailEnd type="none" w="sm" len="sm"/>
            </a:ln>
          </p:spPr>
          <p:txBody>
            <a:bodyPr spcFirstLastPara="1" wrap="square" lIns="121900" tIns="121900" rIns="121900" bIns="121900" anchor="ctr" anchorCtr="0">
              <a:noAutofit/>
            </a:bodyPr>
            <a:lstStyle/>
            <a:p>
              <a:endParaRPr sz="1867" dirty="0"/>
            </a:p>
          </p:txBody>
        </p:sp>
        <p:sp>
          <p:nvSpPr>
            <p:cNvPr id="331" name="Google Shape;331;p38"/>
            <p:cNvSpPr/>
            <p:nvPr/>
          </p:nvSpPr>
          <p:spPr>
            <a:xfrm>
              <a:off x="3419800" y="255950"/>
              <a:ext cx="762550" cy="431800"/>
            </a:xfrm>
            <a:custGeom>
              <a:avLst/>
              <a:gdLst/>
              <a:ahLst/>
              <a:cxnLst/>
              <a:rect l="l" t="t" r="r" b="b"/>
              <a:pathLst>
                <a:path w="30502" h="17272" fill="none" extrusionOk="0">
                  <a:moveTo>
                    <a:pt x="30502" y="15290"/>
                  </a:moveTo>
                  <a:cubicBezTo>
                    <a:pt x="30502" y="6813"/>
                    <a:pt x="23688" y="0"/>
                    <a:pt x="15211" y="0"/>
                  </a:cubicBezTo>
                  <a:lnTo>
                    <a:pt x="15211" y="0"/>
                  </a:lnTo>
                  <a:cubicBezTo>
                    <a:pt x="6814" y="0"/>
                    <a:pt x="0" y="6893"/>
                    <a:pt x="0" y="15290"/>
                  </a:cubicBezTo>
                  <a:lnTo>
                    <a:pt x="0" y="17271"/>
                  </a:lnTo>
                  <a:lnTo>
                    <a:pt x="30502" y="17271"/>
                  </a:lnTo>
                  <a:close/>
                </a:path>
              </a:pathLst>
            </a:custGeom>
            <a:solidFill>
              <a:schemeClr val="dk1"/>
            </a:solidFill>
            <a:ln w="28575" cap="flat" cmpd="sng">
              <a:solidFill>
                <a:schemeClr val="dk1"/>
              </a:solidFill>
              <a:prstDash val="solid"/>
              <a:miter lim="79224"/>
              <a:headEnd type="none" w="sm" len="sm"/>
              <a:tailEnd type="none" w="sm" len="sm"/>
            </a:ln>
          </p:spPr>
          <p:txBody>
            <a:bodyPr spcFirstLastPara="1" wrap="square" lIns="121900" tIns="121900" rIns="121900" bIns="121900" anchor="ctr" anchorCtr="0">
              <a:noAutofit/>
            </a:bodyPr>
            <a:lstStyle/>
            <a:p>
              <a:endParaRPr sz="1867" dirty="0"/>
            </a:p>
          </p:txBody>
        </p:sp>
        <p:sp>
          <p:nvSpPr>
            <p:cNvPr id="332" name="Google Shape;332;p38"/>
            <p:cNvSpPr/>
            <p:nvPr/>
          </p:nvSpPr>
          <p:spPr>
            <a:xfrm>
              <a:off x="3605975" y="4617275"/>
              <a:ext cx="194125" cy="25"/>
            </a:xfrm>
            <a:custGeom>
              <a:avLst/>
              <a:gdLst/>
              <a:ahLst/>
              <a:cxnLst/>
              <a:rect l="l" t="t" r="r" b="b"/>
              <a:pathLst>
                <a:path w="7765" h="1" fill="none" extrusionOk="0">
                  <a:moveTo>
                    <a:pt x="0" y="0"/>
                  </a:moveTo>
                  <a:lnTo>
                    <a:pt x="7764" y="0"/>
                  </a:lnTo>
                  <a:close/>
                </a:path>
              </a:pathLst>
            </a:custGeom>
            <a:solidFill>
              <a:schemeClr val="dk1"/>
            </a:solidFill>
            <a:ln w="28575" cap="flat" cmpd="sng">
              <a:solidFill>
                <a:schemeClr val="dk1"/>
              </a:solidFill>
              <a:prstDash val="solid"/>
              <a:miter lim="79224"/>
              <a:headEnd type="none" w="sm" len="sm"/>
              <a:tailEnd type="none" w="sm" len="sm"/>
            </a:ln>
          </p:spPr>
          <p:txBody>
            <a:bodyPr spcFirstLastPara="1" wrap="square" lIns="121900" tIns="121900" rIns="121900" bIns="121900" anchor="ctr" anchorCtr="0">
              <a:noAutofit/>
            </a:bodyPr>
            <a:lstStyle/>
            <a:p>
              <a:endParaRPr sz="1867" dirty="0"/>
            </a:p>
          </p:txBody>
        </p:sp>
        <p:sp>
          <p:nvSpPr>
            <p:cNvPr id="333" name="Google Shape;333;p38"/>
            <p:cNvSpPr/>
            <p:nvPr/>
          </p:nvSpPr>
          <p:spPr>
            <a:xfrm>
              <a:off x="3605975" y="929350"/>
              <a:ext cx="390200" cy="3687950"/>
            </a:xfrm>
            <a:custGeom>
              <a:avLst/>
              <a:gdLst/>
              <a:ahLst/>
              <a:cxnLst/>
              <a:rect l="l" t="t" r="r" b="b"/>
              <a:pathLst>
                <a:path w="15608" h="147518" fill="none" extrusionOk="0">
                  <a:moveTo>
                    <a:pt x="15608" y="1"/>
                  </a:moveTo>
                  <a:lnTo>
                    <a:pt x="0" y="1"/>
                  </a:lnTo>
                  <a:lnTo>
                    <a:pt x="0" y="147517"/>
                  </a:lnTo>
                  <a:lnTo>
                    <a:pt x="7764" y="147517"/>
                  </a:lnTo>
                  <a:lnTo>
                    <a:pt x="15608" y="147517"/>
                  </a:lnTo>
                  <a:close/>
                </a:path>
              </a:pathLst>
            </a:custGeom>
            <a:solidFill>
              <a:schemeClr val="dk1"/>
            </a:solidFill>
            <a:ln w="28575" cap="flat" cmpd="sng">
              <a:solidFill>
                <a:schemeClr val="dk1"/>
              </a:solidFill>
              <a:prstDash val="solid"/>
              <a:miter lim="79224"/>
              <a:headEnd type="none" w="sm" len="sm"/>
              <a:tailEnd type="none" w="sm" len="sm"/>
            </a:ln>
          </p:spPr>
          <p:txBody>
            <a:bodyPr spcFirstLastPara="1" wrap="square" lIns="121900" tIns="121900" rIns="121900" bIns="121900" anchor="ctr" anchorCtr="0">
              <a:noAutofit/>
            </a:bodyPr>
            <a:lstStyle/>
            <a:p>
              <a:endParaRPr sz="1867" dirty="0"/>
            </a:p>
          </p:txBody>
        </p:sp>
        <p:sp>
          <p:nvSpPr>
            <p:cNvPr id="334" name="Google Shape;334;p38"/>
            <p:cNvSpPr/>
            <p:nvPr/>
          </p:nvSpPr>
          <p:spPr>
            <a:xfrm>
              <a:off x="3605975" y="927375"/>
              <a:ext cx="390200" cy="2000"/>
            </a:xfrm>
            <a:custGeom>
              <a:avLst/>
              <a:gdLst/>
              <a:ahLst/>
              <a:cxnLst/>
              <a:rect l="l" t="t" r="r" b="b"/>
              <a:pathLst>
                <a:path w="15608" h="80" fill="none" extrusionOk="0">
                  <a:moveTo>
                    <a:pt x="0" y="0"/>
                  </a:moveTo>
                  <a:lnTo>
                    <a:pt x="15608" y="0"/>
                  </a:lnTo>
                  <a:lnTo>
                    <a:pt x="15608" y="80"/>
                  </a:lnTo>
                  <a:lnTo>
                    <a:pt x="0" y="80"/>
                  </a:lnTo>
                  <a:close/>
                </a:path>
              </a:pathLst>
            </a:custGeom>
            <a:solidFill>
              <a:schemeClr val="dk1"/>
            </a:solidFill>
            <a:ln w="28575" cap="flat" cmpd="sng">
              <a:solidFill>
                <a:schemeClr val="dk1"/>
              </a:solidFill>
              <a:prstDash val="solid"/>
              <a:miter lim="79224"/>
              <a:headEnd type="none" w="sm" len="sm"/>
              <a:tailEnd type="none" w="sm" len="sm"/>
            </a:ln>
          </p:spPr>
          <p:txBody>
            <a:bodyPr spcFirstLastPara="1" wrap="square" lIns="121900" tIns="121900" rIns="121900" bIns="121900" anchor="ctr" anchorCtr="0">
              <a:noAutofit/>
            </a:bodyPr>
            <a:lstStyle/>
            <a:p>
              <a:endParaRPr sz="1867" dirty="0"/>
            </a:p>
          </p:txBody>
        </p:sp>
        <p:sp>
          <p:nvSpPr>
            <p:cNvPr id="335" name="Google Shape;335;p38"/>
            <p:cNvSpPr/>
            <p:nvPr/>
          </p:nvSpPr>
          <p:spPr>
            <a:xfrm>
              <a:off x="3689150" y="5195625"/>
              <a:ext cx="211950" cy="221850"/>
            </a:xfrm>
            <a:custGeom>
              <a:avLst/>
              <a:gdLst/>
              <a:ahLst/>
              <a:cxnLst/>
              <a:rect l="l" t="t" r="r" b="b"/>
              <a:pathLst>
                <a:path w="8478" h="8874" extrusionOk="0">
                  <a:moveTo>
                    <a:pt x="1" y="0"/>
                  </a:moveTo>
                  <a:lnTo>
                    <a:pt x="4120" y="8873"/>
                  </a:lnTo>
                  <a:lnTo>
                    <a:pt x="8478" y="0"/>
                  </a:ln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grpSp>
      <p:sp>
        <p:nvSpPr>
          <p:cNvPr id="336" name="Google Shape;336;p38"/>
          <p:cNvSpPr/>
          <p:nvPr/>
        </p:nvSpPr>
        <p:spPr>
          <a:xfrm>
            <a:off x="170100" y="3309933"/>
            <a:ext cx="491600" cy="491600"/>
          </a:xfrm>
          <a:prstGeom prst="rect">
            <a:avLst/>
          </a:prstGeom>
          <a:solidFill>
            <a:schemeClr val="dk1"/>
          </a:solidFill>
          <a:ln>
            <a:noFill/>
          </a:ln>
        </p:spPr>
        <p:txBody>
          <a:bodyPr spcFirstLastPara="1" wrap="square" lIns="121900" tIns="121900" rIns="121900" bIns="121900" anchor="ctr" anchorCtr="0">
            <a:noAutofit/>
          </a:bodyPr>
          <a:lstStyle/>
          <a:p>
            <a:endParaRPr sz="1867" dirty="0"/>
          </a:p>
        </p:txBody>
      </p:sp>
      <p:sp>
        <p:nvSpPr>
          <p:cNvPr id="337" name="Google Shape;337;p38"/>
          <p:cNvSpPr/>
          <p:nvPr/>
        </p:nvSpPr>
        <p:spPr>
          <a:xfrm>
            <a:off x="4646733" y="544433"/>
            <a:ext cx="1188000" cy="1188000"/>
          </a:xfrm>
          <a:prstGeom prst="ellipse">
            <a:avLst/>
          </a:prstGeom>
          <a:solidFill>
            <a:schemeClr val="dk2"/>
          </a:solidFill>
          <a:ln>
            <a:noFill/>
          </a:ln>
        </p:spPr>
        <p:txBody>
          <a:bodyPr spcFirstLastPara="1" wrap="square" lIns="121900" tIns="121900" rIns="121900" bIns="121900" anchor="ctr" anchorCtr="0">
            <a:noAutofit/>
          </a:bodyPr>
          <a:lstStyle/>
          <a:p>
            <a:endParaRPr sz="1867" dirty="0"/>
          </a:p>
        </p:txBody>
      </p:sp>
      <p:sp>
        <p:nvSpPr>
          <p:cNvPr id="338" name="Google Shape;338;p38"/>
          <p:cNvSpPr/>
          <p:nvPr/>
        </p:nvSpPr>
        <p:spPr>
          <a:xfrm>
            <a:off x="11133033" y="5060917"/>
            <a:ext cx="578000" cy="578000"/>
          </a:xfrm>
          <a:prstGeom prst="ellipse">
            <a:avLst/>
          </a:prstGeom>
          <a:solidFill>
            <a:schemeClr val="lt2"/>
          </a:solidFill>
          <a:ln>
            <a:noFill/>
          </a:ln>
        </p:spPr>
        <p:txBody>
          <a:bodyPr spcFirstLastPara="1" wrap="square" lIns="121900" tIns="121900" rIns="121900" bIns="121900" anchor="ctr" anchorCtr="0">
            <a:noAutofit/>
          </a:bodyPr>
          <a:lstStyle/>
          <a:p>
            <a:endParaRPr sz="1867" dirty="0"/>
          </a:p>
        </p:txBody>
      </p:sp>
      <p:sp>
        <p:nvSpPr>
          <p:cNvPr id="339" name="Google Shape;339;p38">
            <a:hlinkClick r:id="" action="ppaction://hlinkshowjump?jump=previousslide"/>
          </p:cNvPr>
          <p:cNvSpPr txBox="1"/>
          <p:nvPr/>
        </p:nvSpPr>
        <p:spPr>
          <a:xfrm>
            <a:off x="950967" y="5552733"/>
            <a:ext cx="1597200" cy="578000"/>
          </a:xfrm>
          <a:prstGeom prst="rect">
            <a:avLst/>
          </a:prstGeom>
          <a:solidFill>
            <a:schemeClr val="dk1"/>
          </a:solidFill>
          <a:ln>
            <a:noFill/>
          </a:ln>
        </p:spPr>
        <p:txBody>
          <a:bodyPr spcFirstLastPara="1" wrap="square" lIns="121900" tIns="121900" rIns="121900" bIns="121900" anchor="ctr" anchorCtr="0">
            <a:noAutofit/>
          </a:bodyPr>
          <a:lstStyle/>
          <a:p>
            <a:pPr algn="ctr"/>
            <a:r>
              <a:rPr lang="en" sz="2133">
                <a:solidFill>
                  <a:schemeClr val="accent1"/>
                </a:solidFill>
                <a:latin typeface="Signika"/>
                <a:ea typeface="Signika"/>
                <a:cs typeface="Signika"/>
                <a:sym typeface="Signika"/>
              </a:rPr>
              <a:t>Back</a:t>
            </a:r>
            <a:endParaRPr sz="2133" dirty="0">
              <a:solidFill>
                <a:schemeClr val="accent1"/>
              </a:solidFill>
              <a:latin typeface="Signika"/>
              <a:ea typeface="Signika"/>
              <a:cs typeface="Signika"/>
              <a:sym typeface="Signika"/>
            </a:endParaRPr>
          </a:p>
        </p:txBody>
      </p:sp>
      <p:sp>
        <p:nvSpPr>
          <p:cNvPr id="340" name="Google Shape;340;p38">
            <a:hlinkClick r:id="rId3" action="ppaction://hlinksldjump"/>
          </p:cNvPr>
          <p:cNvSpPr/>
          <p:nvPr/>
        </p:nvSpPr>
        <p:spPr>
          <a:xfrm>
            <a:off x="5845035" y="5552733"/>
            <a:ext cx="573200" cy="573200"/>
          </a:xfrm>
          <a:prstGeom prst="rect">
            <a:avLst/>
          </a:prstGeom>
          <a:solidFill>
            <a:schemeClr val="dk1"/>
          </a:solidFill>
          <a:ln>
            <a:noFill/>
          </a:ln>
        </p:spPr>
        <p:txBody>
          <a:bodyPr spcFirstLastPara="1" wrap="square" lIns="121900" tIns="121900" rIns="121900" bIns="121900" anchor="ctr" anchorCtr="0">
            <a:noAutofit/>
          </a:bodyPr>
          <a:lstStyle/>
          <a:p>
            <a:endParaRPr sz="1867" dirty="0"/>
          </a:p>
        </p:txBody>
      </p:sp>
      <p:sp>
        <p:nvSpPr>
          <p:cNvPr id="341" name="Google Shape;341;p38"/>
          <p:cNvSpPr/>
          <p:nvPr/>
        </p:nvSpPr>
        <p:spPr>
          <a:xfrm>
            <a:off x="5894171" y="5620393"/>
            <a:ext cx="474928" cy="437880"/>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121900" tIns="121900" rIns="121900" bIns="121900" anchor="ctr" anchorCtr="0">
            <a:noAutofit/>
          </a:bodyPr>
          <a:lstStyle/>
          <a:p>
            <a:endParaRPr sz="1867" dirty="0"/>
          </a:p>
        </p:txBody>
      </p:sp>
      <p:sp>
        <p:nvSpPr>
          <p:cNvPr id="342" name="Google Shape;342;p38">
            <a:hlinkClick r:id="" action="ppaction://hlinkshowjump?jump=nextslide"/>
          </p:cNvPr>
          <p:cNvSpPr txBox="1"/>
          <p:nvPr/>
        </p:nvSpPr>
        <p:spPr>
          <a:xfrm>
            <a:off x="9643667" y="5552733"/>
            <a:ext cx="1597200" cy="578000"/>
          </a:xfrm>
          <a:prstGeom prst="rect">
            <a:avLst/>
          </a:prstGeom>
          <a:solidFill>
            <a:schemeClr val="dk1"/>
          </a:solidFill>
          <a:ln>
            <a:noFill/>
          </a:ln>
        </p:spPr>
        <p:txBody>
          <a:bodyPr spcFirstLastPara="1" wrap="square" lIns="121900" tIns="121900" rIns="121900" bIns="121900" anchor="ctr" anchorCtr="0">
            <a:noAutofit/>
          </a:bodyPr>
          <a:lstStyle/>
          <a:p>
            <a:pPr algn="ctr"/>
            <a:r>
              <a:rPr lang="en" sz="2133">
                <a:solidFill>
                  <a:schemeClr val="accent1"/>
                </a:solidFill>
                <a:latin typeface="Signika"/>
                <a:ea typeface="Signika"/>
                <a:cs typeface="Signika"/>
                <a:sym typeface="Signika"/>
              </a:rPr>
              <a:t>Next</a:t>
            </a:r>
            <a:endParaRPr sz="2133" dirty="0">
              <a:solidFill>
                <a:schemeClr val="accent1"/>
              </a:solidFill>
              <a:latin typeface="Signika"/>
              <a:ea typeface="Signika"/>
              <a:cs typeface="Signika"/>
              <a:sym typeface="Signika"/>
            </a:endParaRPr>
          </a:p>
        </p:txBody>
      </p:sp>
    </p:spTree>
    <p:extLst>
      <p:ext uri="{BB962C8B-B14F-4D97-AF65-F5344CB8AC3E}">
        <p14:creationId xmlns:p14="http://schemas.microsoft.com/office/powerpoint/2010/main" val="16137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95"/>
            <a:ext cx="12192000" cy="6858000"/>
          </a:xfrm>
          <a:prstGeom prst="rect">
            <a:avLst/>
          </a:prstGeom>
        </p:spPr>
      </p:pic>
      <p:sp>
        <p:nvSpPr>
          <p:cNvPr id="170" name="Google Shape;170;p28"/>
          <p:cNvSpPr txBox="1"/>
          <p:nvPr/>
        </p:nvSpPr>
        <p:spPr>
          <a:xfrm>
            <a:off x="0" y="6409889"/>
            <a:ext cx="11365961"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latin typeface="Times New Roman" panose="02020603050405020304" pitchFamily="18" charset="0"/>
                <a:cs typeface="Times New Roman" panose="02020603050405020304" pitchFamily="18" charset="0"/>
              </a:rPr>
              <a:t>From</a:t>
            </a:r>
            <a:r>
              <a:rPr lang="en-US" sz="1200" dirty="0" smtClean="0">
                <a:latin typeface="Times New Roman" panose="02020603050405020304" pitchFamily="18" charset="0"/>
                <a:cs typeface="Times New Roman" panose="02020603050405020304" pitchFamily="18" charset="0"/>
              </a:rPr>
              <a:t>:</a:t>
            </a:r>
            <a:r>
              <a:rPr lang="en-US" sz="1200" dirty="0" smtClean="0">
                <a:solidFill>
                  <a:schemeClr val="dk1"/>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200" dirty="0">
                <a:solidFill>
                  <a:schemeClr val="dk1"/>
                </a:solidFill>
                <a:highlight>
                  <a:srgbClr val="FFFFFF"/>
                </a:highlight>
                <a:latin typeface="Times New Roman" panose="02020603050405020304" pitchFamily="18" charset="0"/>
                <a:ea typeface="Times New Roman"/>
                <a:cs typeface="Times New Roman" panose="02020603050405020304" pitchFamily="18" charset="0"/>
                <a:sym typeface="Times New Roman"/>
              </a:rPr>
              <a:t>National Institute for Health Research . </a:t>
            </a:r>
            <a:r>
              <a:rPr lang="en-US" sz="1200" i="1" dirty="0">
                <a:solidFill>
                  <a:schemeClr val="dk1"/>
                </a:solidFill>
                <a:highlight>
                  <a:srgbClr val="FFFFFF"/>
                </a:highlight>
                <a:latin typeface="Times New Roman" panose="02020603050405020304" pitchFamily="18" charset="0"/>
                <a:ea typeface="Times New Roman"/>
                <a:cs typeface="Times New Roman" panose="02020603050405020304" pitchFamily="18" charset="0"/>
                <a:sym typeface="Times New Roman"/>
              </a:rPr>
              <a:t>Patient and Public Involvement in Health and Social Care Research: A Handbook for Researchers</a:t>
            </a:r>
            <a:r>
              <a:rPr lang="en-US" sz="1200" dirty="0">
                <a:solidFill>
                  <a:schemeClr val="dk1"/>
                </a:solidFill>
                <a:highlight>
                  <a:srgbClr val="FFFFFF"/>
                </a:highlight>
                <a:latin typeface="Times New Roman" panose="02020603050405020304" pitchFamily="18" charset="0"/>
                <a:ea typeface="Times New Roman"/>
                <a:cs typeface="Times New Roman" panose="02020603050405020304" pitchFamily="18" charset="0"/>
                <a:sym typeface="Times New Roman"/>
              </a:rPr>
              <a:t>. Leeds: NIHR; </a:t>
            </a:r>
            <a:r>
              <a:rPr lang="en-US" sz="1200" u="sng" dirty="0">
                <a:solidFill>
                  <a:srgbClr val="985735"/>
                </a:solidFill>
                <a:highlight>
                  <a:srgbClr val="FFFFFF"/>
                </a:highlight>
                <a:latin typeface="Times New Roman" panose="02020603050405020304" pitchFamily="18" charset="0"/>
                <a:ea typeface="Times New Roman"/>
                <a:cs typeface="Times New Roman" panose="02020603050405020304" pitchFamily="18" charset="0"/>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https://www.nihr.ac.uk/about-us/CCF/funding/how-we-can-help-you/RDS-PPI-Handbook-2014-v8-FINAL.pdf</a:t>
            </a:r>
            <a:endParaRPr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049" name="Picture 1" descr="An external file that holds a picture, illustration, etc.&#10;Object name is jpcrr-4.4-237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743" y="0"/>
            <a:ext cx="8753579" cy="64922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70114" y="6514973"/>
            <a:ext cx="109183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rPr>
              <a:t>Dillon, E. C., Tuzzio, L., Madrid, S., Olden, H., &amp; Greenlee, R. T. (2017). Measuring the Impact of Patient-Engaged Research: How a Methods Workshop Identified Critical Outcomes of Research Engagement. </a:t>
            </a:r>
            <a:r>
              <a:rPr kumimoji="0" lang="en-US" altLang="en-US" sz="700" b="0" i="1" u="none" strike="noStrike" cap="none" normalizeH="0" baseline="0" dirty="0"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rPr>
              <a:t>Journal of patient-centered research and reviews</a:t>
            </a:r>
            <a:r>
              <a:rPr kumimoji="0" lang="en-US" altLang="en-US" sz="700" b="0" i="0" u="none" strike="noStrike" cap="none" normalizeH="0" baseline="0" dirty="0"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rPr>
              <a:t>, </a:t>
            </a:r>
            <a:r>
              <a:rPr kumimoji="0" lang="en-US" altLang="en-US" sz="700" b="0" i="1" u="none" strike="noStrike" cap="none" normalizeH="0" baseline="0" dirty="0"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rPr>
              <a:t>4</a:t>
            </a:r>
            <a:r>
              <a:rPr kumimoji="0" lang="en-US" altLang="en-US" sz="700" b="0" i="0" u="none" strike="noStrike" cap="none" normalizeH="0" baseline="0" dirty="0"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rPr>
              <a:t>(4), 237–246. </a:t>
            </a:r>
            <a:r>
              <a:rPr kumimoji="0" lang="en-US" altLang="en-US" sz="700" b="0" i="0" u="none" strike="noStrike" cap="none" normalizeH="0" baseline="0" dirty="0" smtClean="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hlinkClick r:id="rId3"/>
              </a:rPr>
              <a:t>https://doi.org/10.17294/2330-0698.1458</a:t>
            </a:r>
            <a:r>
              <a:rPr kumimoji="0" lang="en-US" altLang="en-US" sz="700" b="0" i="0" u="none" strike="noStrike" cap="none" normalizeH="0" baseline="0" dirty="0"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rPr>
              <a:t>, reproduced with permission from Advocate Aurora Health.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5836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Planning &amp; Budgeting for Research Partners with Lived Experience</a:t>
            </a:r>
            <a:endParaRPr lang="en-US" dirty="0"/>
          </a:p>
        </p:txBody>
      </p:sp>
      <p:sp>
        <p:nvSpPr>
          <p:cNvPr id="3" name="Text Placeholder 2"/>
          <p:cNvSpPr>
            <a:spLocks noGrp="1"/>
          </p:cNvSpPr>
          <p:nvPr>
            <p:ph type="body" idx="1"/>
          </p:nvPr>
        </p:nvSpPr>
        <p:spPr/>
        <p:txBody>
          <a:bodyPr/>
          <a:lstStyle/>
          <a:p>
            <a:pPr marL="512229" indent="-342900">
              <a:buAutoNum type="arabicParenR"/>
            </a:pPr>
            <a:r>
              <a:rPr lang="en-US" dirty="0" smtClean="0"/>
              <a:t>Title of your study</a:t>
            </a:r>
          </a:p>
          <a:p>
            <a:pPr marL="512229" indent="-342900">
              <a:buAutoNum type="arabicParenR"/>
            </a:pPr>
            <a:r>
              <a:rPr lang="en-US" dirty="0" smtClean="0"/>
              <a:t>What </a:t>
            </a:r>
            <a:r>
              <a:rPr lang="en-US" dirty="0"/>
              <a:t>are the advantages to engaging research partners with lived experience in this study in particular?  Why is it important here; what problems might it help you solve</a:t>
            </a:r>
            <a:r>
              <a:rPr lang="en-US" dirty="0" smtClean="0"/>
              <a:t>?</a:t>
            </a:r>
          </a:p>
          <a:p>
            <a:pPr marL="512229" indent="-342900">
              <a:buAutoNum type="arabicParenR"/>
            </a:pPr>
            <a:r>
              <a:rPr lang="en-US" dirty="0"/>
              <a:t>For each step in the research process below, discuss how partners with lived experience will engage. </a:t>
            </a:r>
            <a:br>
              <a:rPr lang="en-US" dirty="0"/>
            </a:br>
            <a:r>
              <a:rPr lang="en-US" dirty="0" smtClean="0"/>
              <a:t>A) Research Question		B) Research Proposal     	C) Pre-launch     </a:t>
            </a:r>
            <a:br>
              <a:rPr lang="en-US" dirty="0" smtClean="0"/>
            </a:br>
            <a:r>
              <a:rPr lang="en-US" dirty="0" smtClean="0"/>
              <a:t>D) Recruitment &amp; Data Collection	E) Data analysis</a:t>
            </a:r>
            <a:r>
              <a:rPr lang="en-US" dirty="0"/>
              <a:t>	</a:t>
            </a:r>
            <a:r>
              <a:rPr lang="en-US" dirty="0" smtClean="0"/>
              <a:t>	F) Dissemination/Implementation</a:t>
            </a:r>
            <a:endParaRPr lang="en-US" dirty="0"/>
          </a:p>
          <a:p>
            <a:pPr marL="512229" indent="-342900">
              <a:buFont typeface="+mj-lt"/>
              <a:buAutoNum type="arabicParenR"/>
            </a:pPr>
            <a:r>
              <a:rPr lang="en-US" dirty="0" smtClean="0"/>
              <a:t>Given </a:t>
            </a:r>
            <a:r>
              <a:rPr lang="en-US" dirty="0"/>
              <a:t>the responsibilities outlined as above, I anticipate I will bring ___(#) people with lived experience into this project</a:t>
            </a:r>
            <a:r>
              <a:rPr lang="en-US" dirty="0" smtClean="0"/>
              <a:t>.</a:t>
            </a:r>
          </a:p>
          <a:p>
            <a:pPr marL="512229" indent="-342900">
              <a:buFont typeface="+mj-lt"/>
              <a:buAutoNum type="arabicParenR"/>
            </a:pPr>
            <a:r>
              <a:rPr lang="en-US" dirty="0" smtClean="0"/>
              <a:t>We will engage patient partners to be:</a:t>
            </a:r>
            <a:br>
              <a:rPr lang="en-US" dirty="0" smtClean="0"/>
            </a:br>
            <a:r>
              <a:rPr lang="en-US" dirty="0" smtClean="0"/>
              <a:t>A) Core members of the team	B) Consultant(s) who engage with our core team less frequently</a:t>
            </a:r>
            <a:br>
              <a:rPr lang="en-US" dirty="0" smtClean="0"/>
            </a:br>
            <a:r>
              <a:rPr lang="en-US" dirty="0" smtClean="0"/>
              <a:t>C) Members of a group or committee who engage with a chosen representative from our team</a:t>
            </a:r>
          </a:p>
          <a:p>
            <a:pPr marL="512229" indent="-342900">
              <a:buFont typeface="+mj-lt"/>
              <a:buAutoNum type="arabicParenR"/>
            </a:pPr>
            <a:r>
              <a:rPr lang="en-US" dirty="0" smtClean="0"/>
              <a:t>Given </a:t>
            </a:r>
            <a:r>
              <a:rPr lang="en-US" dirty="0"/>
              <a:t>the above, I expect that people with lived experience will engage every [week/month/quarterly/yearly] over a period of ___ [months/years</a:t>
            </a:r>
            <a:r>
              <a:rPr lang="en-US" dirty="0" smtClean="0"/>
              <a:t>].</a:t>
            </a:r>
          </a:p>
          <a:p>
            <a:pPr marL="512229" indent="-342900">
              <a:buFont typeface="+mj-lt"/>
              <a:buAutoNum type="arabicParenR"/>
            </a:pPr>
            <a:r>
              <a:rPr lang="en-US" dirty="0"/>
              <a:t>(Number of people from question 4) x (Value 1 from question 6) x (Value 2 from question 6) x (Cost per ‘engagement’ per person) </a:t>
            </a:r>
            <a:r>
              <a:rPr lang="en-US" dirty="0" smtClean="0"/>
              <a:t>=</a:t>
            </a:r>
            <a:br>
              <a:rPr lang="en-US" dirty="0" smtClean="0"/>
            </a:br>
            <a:r>
              <a:rPr lang="en-US" dirty="0"/>
              <a:t>Staff time for management, if </a:t>
            </a:r>
            <a:r>
              <a:rPr lang="en-US" dirty="0" smtClean="0"/>
              <a:t>applicable = </a:t>
            </a:r>
          </a:p>
          <a:p>
            <a:pPr marL="512229" indent="-342900">
              <a:buFont typeface="+mj-lt"/>
              <a:buAutoNum type="arabicParenR"/>
            </a:pPr>
            <a:r>
              <a:rPr lang="en-US" dirty="0" smtClean="0"/>
              <a:t>Total investment in partnership =</a:t>
            </a:r>
          </a:p>
        </p:txBody>
      </p:sp>
    </p:spTree>
    <p:extLst>
      <p:ext uri="{BB962C8B-B14F-4D97-AF65-F5344CB8AC3E}">
        <p14:creationId xmlns:p14="http://schemas.microsoft.com/office/powerpoint/2010/main" val="179207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2"/>
          <p:cNvSpPr txBox="1">
            <a:spLocks noGrp="1"/>
          </p:cNvSpPr>
          <p:nvPr>
            <p:ph type="title"/>
          </p:nvPr>
        </p:nvSpPr>
        <p:spPr>
          <a:xfrm>
            <a:off x="2962929" y="2551467"/>
            <a:ext cx="6485872" cy="1007200"/>
          </a:xfrm>
          <a:prstGeom prst="rect">
            <a:avLst/>
          </a:prstGeom>
        </p:spPr>
        <p:txBody>
          <a:bodyPr spcFirstLastPara="1" wrap="square" lIns="121900" tIns="121900" rIns="121900" bIns="121900" anchor="ctr" anchorCtr="0">
            <a:noAutofit/>
          </a:bodyPr>
          <a:lstStyle/>
          <a:p>
            <a:r>
              <a:rPr lang="en-US" sz="3600" dirty="0" smtClean="0"/>
              <a:t>RECRUITING UNDERREPRESENTED POPULATIONS in ME/CFS</a:t>
            </a:r>
            <a:endParaRPr lang="en-US" sz="3600" dirty="0"/>
          </a:p>
        </p:txBody>
      </p:sp>
      <p:sp>
        <p:nvSpPr>
          <p:cNvPr id="427" name="Google Shape;427;p42"/>
          <p:cNvSpPr txBox="1">
            <a:spLocks noGrp="1"/>
          </p:cNvSpPr>
          <p:nvPr>
            <p:ph type="title" idx="2"/>
          </p:nvPr>
        </p:nvSpPr>
        <p:spPr>
          <a:xfrm>
            <a:off x="3513233" y="710317"/>
            <a:ext cx="5165600" cy="1884400"/>
          </a:xfrm>
          <a:prstGeom prst="rect">
            <a:avLst/>
          </a:prstGeom>
        </p:spPr>
        <p:txBody>
          <a:bodyPr spcFirstLastPara="1" wrap="square" lIns="121900" tIns="121900" rIns="121900" bIns="121900" anchor="ctr" anchorCtr="0">
            <a:noAutofit/>
          </a:bodyPr>
          <a:lstStyle/>
          <a:p>
            <a:r>
              <a:rPr lang="en" sz="10000" dirty="0"/>
              <a:t>03 </a:t>
            </a:r>
            <a:endParaRPr sz="10000" dirty="0"/>
          </a:p>
        </p:txBody>
      </p:sp>
      <p:sp>
        <p:nvSpPr>
          <p:cNvPr id="428" name="Google Shape;428;p42"/>
          <p:cNvSpPr txBox="1">
            <a:spLocks noGrp="1"/>
          </p:cNvSpPr>
          <p:nvPr>
            <p:ph type="subTitle" idx="1"/>
          </p:nvPr>
        </p:nvSpPr>
        <p:spPr>
          <a:xfrm>
            <a:off x="2962933" y="3982253"/>
            <a:ext cx="6266000" cy="1078400"/>
          </a:xfrm>
          <a:prstGeom prst="rect">
            <a:avLst/>
          </a:prstGeom>
        </p:spPr>
        <p:txBody>
          <a:bodyPr spcFirstLastPara="1" wrap="square" lIns="121900" tIns="121900" rIns="121900" bIns="121900" anchor="t" anchorCtr="0">
            <a:noAutofit/>
          </a:bodyPr>
          <a:lstStyle/>
          <a:p>
            <a:pPr marL="0" indent="0"/>
            <a:r>
              <a:rPr lang="en-US" dirty="0" smtClean="0"/>
              <a:t>ME/CFS recruitment challenges 	Sedentary controls</a:t>
            </a:r>
            <a:endParaRPr lang="en-US" dirty="0"/>
          </a:p>
          <a:p>
            <a:pPr marL="0" indent="0"/>
            <a:r>
              <a:rPr lang="en-US" dirty="0" smtClean="0"/>
              <a:t>Severe patients			BIPOC patients</a:t>
            </a:r>
          </a:p>
          <a:p>
            <a:pPr marL="0" indent="0"/>
            <a:r>
              <a:rPr lang="en-US" dirty="0" smtClean="0"/>
              <a:t>Case </a:t>
            </a:r>
            <a:r>
              <a:rPr lang="en-US" dirty="0"/>
              <a:t>study 1		</a:t>
            </a:r>
            <a:r>
              <a:rPr lang="en-US" dirty="0" smtClean="0"/>
              <a:t>	Recruitment strategies</a:t>
            </a:r>
            <a:endParaRPr lang="en-US" dirty="0"/>
          </a:p>
        </p:txBody>
      </p:sp>
      <p:sp>
        <p:nvSpPr>
          <p:cNvPr id="430" name="Google Shape;430;p42"/>
          <p:cNvSpPr/>
          <p:nvPr/>
        </p:nvSpPr>
        <p:spPr>
          <a:xfrm>
            <a:off x="-649071" y="-457633"/>
            <a:ext cx="3612000" cy="3612000"/>
          </a:xfrm>
          <a:prstGeom prst="ellipse">
            <a:avLst/>
          </a:prstGeom>
          <a:solidFill>
            <a:schemeClr val="dk2"/>
          </a:solidFill>
          <a:ln>
            <a:noFill/>
          </a:ln>
        </p:spPr>
        <p:txBody>
          <a:bodyPr spcFirstLastPara="1" wrap="square" lIns="121900" tIns="121900" rIns="121900" bIns="121900" anchor="ctr" anchorCtr="0">
            <a:noAutofit/>
          </a:bodyPr>
          <a:lstStyle/>
          <a:p>
            <a:endParaRPr sz="1867" dirty="0"/>
          </a:p>
        </p:txBody>
      </p:sp>
      <p:sp>
        <p:nvSpPr>
          <p:cNvPr id="431" name="Google Shape;431;p42"/>
          <p:cNvSpPr/>
          <p:nvPr/>
        </p:nvSpPr>
        <p:spPr>
          <a:xfrm>
            <a:off x="10601868" y="2526667"/>
            <a:ext cx="3612000" cy="3612000"/>
          </a:xfrm>
          <a:prstGeom prst="ellipse">
            <a:avLst/>
          </a:prstGeom>
          <a:solidFill>
            <a:schemeClr val="dk2"/>
          </a:solidFill>
          <a:ln>
            <a:noFill/>
          </a:ln>
        </p:spPr>
        <p:txBody>
          <a:bodyPr spcFirstLastPara="1" wrap="square" lIns="121900" tIns="121900" rIns="121900" bIns="121900" anchor="ctr" anchorCtr="0">
            <a:noAutofit/>
          </a:bodyPr>
          <a:lstStyle/>
          <a:p>
            <a:endParaRPr sz="1867" dirty="0"/>
          </a:p>
        </p:txBody>
      </p:sp>
      <p:grpSp>
        <p:nvGrpSpPr>
          <p:cNvPr id="432" name="Google Shape;432;p42"/>
          <p:cNvGrpSpPr/>
          <p:nvPr/>
        </p:nvGrpSpPr>
        <p:grpSpPr>
          <a:xfrm>
            <a:off x="1869734" y="2062533"/>
            <a:ext cx="958533" cy="1447600"/>
            <a:chOff x="248275" y="3381125"/>
            <a:chExt cx="718900" cy="1085700"/>
          </a:xfrm>
        </p:grpSpPr>
        <p:sp>
          <p:nvSpPr>
            <p:cNvPr id="433" name="Google Shape;433;p42"/>
            <p:cNvSpPr/>
            <p:nvPr/>
          </p:nvSpPr>
          <p:spPr>
            <a:xfrm>
              <a:off x="248275" y="3381125"/>
              <a:ext cx="718900" cy="1085700"/>
            </a:xfrm>
            <a:custGeom>
              <a:avLst/>
              <a:gdLst/>
              <a:ahLst/>
              <a:cxnLst/>
              <a:rect l="l" t="t" r="r" b="b"/>
              <a:pathLst>
                <a:path w="28756" h="43428" fill="none" extrusionOk="0">
                  <a:moveTo>
                    <a:pt x="28756" y="9932"/>
                  </a:moveTo>
                  <a:lnTo>
                    <a:pt x="28756" y="1"/>
                  </a:lnTo>
                  <a:lnTo>
                    <a:pt x="0" y="1"/>
                  </a:lnTo>
                  <a:lnTo>
                    <a:pt x="0" y="9345"/>
                  </a:lnTo>
                  <a:cubicBezTo>
                    <a:pt x="1355" y="11918"/>
                    <a:pt x="2257" y="16523"/>
                    <a:pt x="2257" y="21714"/>
                  </a:cubicBezTo>
                  <a:cubicBezTo>
                    <a:pt x="2257" y="26951"/>
                    <a:pt x="1400" y="31510"/>
                    <a:pt x="0" y="34083"/>
                  </a:cubicBezTo>
                  <a:lnTo>
                    <a:pt x="0" y="43428"/>
                  </a:lnTo>
                  <a:lnTo>
                    <a:pt x="28756" y="43428"/>
                  </a:lnTo>
                  <a:lnTo>
                    <a:pt x="28756" y="33496"/>
                  </a:lnTo>
                  <a:cubicBezTo>
                    <a:pt x="27582" y="30878"/>
                    <a:pt x="26770" y="26590"/>
                    <a:pt x="26770" y="21714"/>
                  </a:cubicBezTo>
                  <a:cubicBezTo>
                    <a:pt x="26770" y="16884"/>
                    <a:pt x="27582" y="12596"/>
                    <a:pt x="28756" y="9932"/>
                  </a:cubicBezTo>
                  <a:close/>
                  <a:moveTo>
                    <a:pt x="7990" y="29930"/>
                  </a:moveTo>
                  <a:lnTo>
                    <a:pt x="7990" y="1"/>
                  </a:lnTo>
                  <a:lnTo>
                    <a:pt x="20766" y="1"/>
                  </a:lnTo>
                  <a:lnTo>
                    <a:pt x="20766" y="29930"/>
                  </a:lnTo>
                  <a:cubicBezTo>
                    <a:pt x="20766" y="33451"/>
                    <a:pt x="17922" y="36295"/>
                    <a:pt x="14401" y="36295"/>
                  </a:cubicBezTo>
                  <a:lnTo>
                    <a:pt x="14401" y="36295"/>
                  </a:lnTo>
                  <a:cubicBezTo>
                    <a:pt x="10880" y="36295"/>
                    <a:pt x="7990" y="33451"/>
                    <a:pt x="7990" y="29930"/>
                  </a:cubicBezTo>
                  <a:close/>
                </a:path>
              </a:pathLst>
            </a:custGeom>
            <a:noFill/>
            <a:ln w="28575" cap="flat" cmpd="sng">
              <a:solidFill>
                <a:schemeClr val="dk1"/>
              </a:solidFill>
              <a:prstDash val="solid"/>
              <a:miter lim="45142"/>
              <a:headEnd type="none" w="sm" len="sm"/>
              <a:tailEnd type="none" w="sm" len="sm"/>
            </a:ln>
          </p:spPr>
          <p:txBody>
            <a:bodyPr spcFirstLastPara="1" wrap="square" lIns="121900" tIns="121900" rIns="121900" bIns="121900" anchor="ctr" anchorCtr="0">
              <a:noAutofit/>
            </a:bodyPr>
            <a:lstStyle/>
            <a:p>
              <a:endParaRPr sz="1867" dirty="0"/>
            </a:p>
          </p:txBody>
        </p:sp>
        <p:sp>
          <p:nvSpPr>
            <p:cNvPr id="434" name="Google Shape;434;p42"/>
            <p:cNvSpPr/>
            <p:nvPr/>
          </p:nvSpPr>
          <p:spPr>
            <a:xfrm>
              <a:off x="448025" y="3381125"/>
              <a:ext cx="58700" cy="871275"/>
            </a:xfrm>
            <a:custGeom>
              <a:avLst/>
              <a:gdLst/>
              <a:ahLst/>
              <a:cxnLst/>
              <a:rect l="l" t="t" r="r" b="b"/>
              <a:pathLst>
                <a:path w="2348" h="34851" fill="none" extrusionOk="0">
                  <a:moveTo>
                    <a:pt x="2348" y="1"/>
                  </a:moveTo>
                  <a:lnTo>
                    <a:pt x="0" y="1"/>
                  </a:lnTo>
                  <a:lnTo>
                    <a:pt x="0" y="29930"/>
                  </a:lnTo>
                  <a:cubicBezTo>
                    <a:pt x="0" y="31826"/>
                    <a:pt x="858" y="33632"/>
                    <a:pt x="2348" y="34851"/>
                  </a:cubicBezTo>
                  <a:close/>
                </a:path>
              </a:pathLst>
            </a:custGeom>
            <a:noFill/>
            <a:ln w="28575" cap="flat" cmpd="sng">
              <a:solidFill>
                <a:schemeClr val="dk1"/>
              </a:solidFill>
              <a:prstDash val="solid"/>
              <a:miter lim="45142"/>
              <a:headEnd type="none" w="sm" len="sm"/>
              <a:tailEnd type="none" w="sm" len="sm"/>
            </a:ln>
          </p:spPr>
          <p:txBody>
            <a:bodyPr spcFirstLastPara="1" wrap="square" lIns="121900" tIns="121900" rIns="121900" bIns="121900" anchor="ctr" anchorCtr="0">
              <a:noAutofit/>
            </a:bodyPr>
            <a:lstStyle/>
            <a:p>
              <a:endParaRPr sz="1867" dirty="0"/>
            </a:p>
          </p:txBody>
        </p:sp>
        <p:sp>
          <p:nvSpPr>
            <p:cNvPr id="435" name="Google Shape;435;p42"/>
            <p:cNvSpPr/>
            <p:nvPr/>
          </p:nvSpPr>
          <p:spPr>
            <a:xfrm>
              <a:off x="608275" y="3381125"/>
              <a:ext cx="159150" cy="907400"/>
            </a:xfrm>
            <a:custGeom>
              <a:avLst/>
              <a:gdLst/>
              <a:ahLst/>
              <a:cxnLst/>
              <a:rect l="l" t="t" r="r" b="b"/>
              <a:pathLst>
                <a:path w="6366" h="36296" fill="none" extrusionOk="0">
                  <a:moveTo>
                    <a:pt x="6366" y="29930"/>
                  </a:moveTo>
                  <a:lnTo>
                    <a:pt x="6366" y="1"/>
                  </a:lnTo>
                  <a:lnTo>
                    <a:pt x="1" y="1"/>
                  </a:lnTo>
                  <a:lnTo>
                    <a:pt x="1" y="36295"/>
                  </a:lnTo>
                  <a:cubicBezTo>
                    <a:pt x="3522" y="36295"/>
                    <a:pt x="6366" y="33451"/>
                    <a:pt x="6366" y="29930"/>
                  </a:cubicBezTo>
                  <a:close/>
                </a:path>
              </a:pathLst>
            </a:custGeom>
            <a:noFill/>
            <a:ln w="28575" cap="flat" cmpd="sng">
              <a:solidFill>
                <a:schemeClr val="dk1"/>
              </a:solidFill>
              <a:prstDash val="solid"/>
              <a:miter lim="45142"/>
              <a:headEnd type="none" w="sm" len="sm"/>
              <a:tailEnd type="none" w="sm" len="sm"/>
            </a:ln>
          </p:spPr>
          <p:txBody>
            <a:bodyPr spcFirstLastPara="1" wrap="square" lIns="121900" tIns="121900" rIns="121900" bIns="121900" anchor="ctr" anchorCtr="0">
              <a:noAutofit/>
            </a:bodyPr>
            <a:lstStyle/>
            <a:p>
              <a:endParaRPr sz="1867" dirty="0"/>
            </a:p>
          </p:txBody>
        </p:sp>
        <p:sp>
          <p:nvSpPr>
            <p:cNvPr id="436" name="Google Shape;436;p42"/>
            <p:cNvSpPr/>
            <p:nvPr/>
          </p:nvSpPr>
          <p:spPr>
            <a:xfrm>
              <a:off x="506700" y="3381125"/>
              <a:ext cx="101600" cy="907400"/>
            </a:xfrm>
            <a:custGeom>
              <a:avLst/>
              <a:gdLst/>
              <a:ahLst/>
              <a:cxnLst/>
              <a:rect l="l" t="t" r="r" b="b"/>
              <a:pathLst>
                <a:path w="4064" h="36296" fill="none" extrusionOk="0">
                  <a:moveTo>
                    <a:pt x="4064" y="36295"/>
                  </a:moveTo>
                  <a:lnTo>
                    <a:pt x="4064" y="1"/>
                  </a:lnTo>
                  <a:lnTo>
                    <a:pt x="1" y="1"/>
                  </a:lnTo>
                  <a:lnTo>
                    <a:pt x="1" y="34851"/>
                  </a:lnTo>
                  <a:cubicBezTo>
                    <a:pt x="1129" y="35799"/>
                    <a:pt x="2574" y="36295"/>
                    <a:pt x="4064" y="36295"/>
                  </a:cubicBezTo>
                  <a:close/>
                  <a:moveTo>
                    <a:pt x="1716" y="15710"/>
                  </a:moveTo>
                  <a:cubicBezTo>
                    <a:pt x="2755" y="15710"/>
                    <a:pt x="3251" y="16974"/>
                    <a:pt x="2529" y="17697"/>
                  </a:cubicBezTo>
                  <a:cubicBezTo>
                    <a:pt x="1761" y="18419"/>
                    <a:pt x="543" y="17877"/>
                    <a:pt x="543" y="16839"/>
                  </a:cubicBezTo>
                  <a:cubicBezTo>
                    <a:pt x="543" y="16207"/>
                    <a:pt x="1084" y="15665"/>
                    <a:pt x="1716" y="15710"/>
                  </a:cubicBezTo>
                  <a:close/>
                </a:path>
              </a:pathLst>
            </a:custGeom>
            <a:noFill/>
            <a:ln w="28575" cap="flat" cmpd="sng">
              <a:solidFill>
                <a:schemeClr val="dk1"/>
              </a:solidFill>
              <a:prstDash val="solid"/>
              <a:miter lim="45142"/>
              <a:headEnd type="none" w="sm" len="sm"/>
              <a:tailEnd type="none" w="sm" len="sm"/>
            </a:ln>
          </p:spPr>
          <p:txBody>
            <a:bodyPr spcFirstLastPara="1" wrap="square" lIns="121900" tIns="121900" rIns="121900" bIns="121900" anchor="ctr" anchorCtr="0">
              <a:noAutofit/>
            </a:bodyPr>
            <a:lstStyle/>
            <a:p>
              <a:endParaRPr sz="1867" dirty="0"/>
            </a:p>
          </p:txBody>
        </p:sp>
        <p:sp>
          <p:nvSpPr>
            <p:cNvPr id="437" name="Google Shape;437;p42"/>
            <p:cNvSpPr/>
            <p:nvPr/>
          </p:nvSpPr>
          <p:spPr>
            <a:xfrm>
              <a:off x="520250" y="3763725"/>
              <a:ext cx="67750" cy="67725"/>
            </a:xfrm>
            <a:custGeom>
              <a:avLst/>
              <a:gdLst/>
              <a:ahLst/>
              <a:cxnLst/>
              <a:rect l="l" t="t" r="r" b="b"/>
              <a:pathLst>
                <a:path w="2710" h="2709" fill="none" extrusionOk="0">
                  <a:moveTo>
                    <a:pt x="1174" y="2709"/>
                  </a:moveTo>
                  <a:cubicBezTo>
                    <a:pt x="2213" y="2709"/>
                    <a:pt x="2709" y="1445"/>
                    <a:pt x="1987" y="722"/>
                  </a:cubicBezTo>
                  <a:cubicBezTo>
                    <a:pt x="1219" y="0"/>
                    <a:pt x="1" y="542"/>
                    <a:pt x="1" y="1535"/>
                  </a:cubicBezTo>
                  <a:cubicBezTo>
                    <a:pt x="1" y="2212"/>
                    <a:pt x="542" y="2709"/>
                    <a:pt x="1174" y="2709"/>
                  </a:cubicBezTo>
                  <a:close/>
                </a:path>
              </a:pathLst>
            </a:custGeom>
            <a:noFill/>
            <a:ln w="28575" cap="flat" cmpd="sng">
              <a:solidFill>
                <a:schemeClr val="dk1"/>
              </a:solidFill>
              <a:prstDash val="solid"/>
              <a:miter lim="45142"/>
              <a:headEnd type="none" w="sm" len="sm"/>
              <a:tailEnd type="none" w="sm" len="sm"/>
            </a:ln>
          </p:spPr>
          <p:txBody>
            <a:bodyPr spcFirstLastPara="1" wrap="square" lIns="121900" tIns="121900" rIns="121900" bIns="121900" anchor="ctr" anchorCtr="0">
              <a:noAutofit/>
            </a:bodyPr>
            <a:lstStyle/>
            <a:p>
              <a:endParaRPr sz="1867" dirty="0"/>
            </a:p>
          </p:txBody>
        </p:sp>
      </p:grpSp>
      <p:sp>
        <p:nvSpPr>
          <p:cNvPr id="438" name="Google Shape;438;p42"/>
          <p:cNvSpPr/>
          <p:nvPr/>
        </p:nvSpPr>
        <p:spPr>
          <a:xfrm>
            <a:off x="10524201" y="2334534"/>
            <a:ext cx="716652" cy="1791661"/>
          </a:xfrm>
          <a:custGeom>
            <a:avLst/>
            <a:gdLst/>
            <a:ahLst/>
            <a:cxnLst/>
            <a:rect l="l" t="t" r="r" b="b"/>
            <a:pathLst>
              <a:path w="11361" h="28403" fill="none" extrusionOk="0">
                <a:moveTo>
                  <a:pt x="0" y="5334"/>
                </a:moveTo>
                <a:lnTo>
                  <a:pt x="0" y="22115"/>
                </a:lnTo>
                <a:lnTo>
                  <a:pt x="1214" y="22115"/>
                </a:lnTo>
                <a:lnTo>
                  <a:pt x="1214" y="5334"/>
                </a:lnTo>
                <a:cubicBezTo>
                  <a:pt x="1214" y="2863"/>
                  <a:pt x="3209" y="868"/>
                  <a:pt x="5680" y="868"/>
                </a:cubicBezTo>
                <a:cubicBezTo>
                  <a:pt x="8152" y="868"/>
                  <a:pt x="10147" y="2863"/>
                  <a:pt x="10147" y="5334"/>
                </a:cubicBezTo>
                <a:lnTo>
                  <a:pt x="10147" y="23849"/>
                </a:lnTo>
                <a:cubicBezTo>
                  <a:pt x="10147" y="25692"/>
                  <a:pt x="8651" y="27188"/>
                  <a:pt x="6808" y="27188"/>
                </a:cubicBezTo>
                <a:cubicBezTo>
                  <a:pt x="4965" y="27188"/>
                  <a:pt x="3469" y="25692"/>
                  <a:pt x="3469" y="23849"/>
                </a:cubicBezTo>
                <a:lnTo>
                  <a:pt x="3512" y="6288"/>
                </a:lnTo>
                <a:cubicBezTo>
                  <a:pt x="3512" y="4987"/>
                  <a:pt x="4596" y="3903"/>
                  <a:pt x="5897" y="3903"/>
                </a:cubicBezTo>
                <a:cubicBezTo>
                  <a:pt x="7220" y="3903"/>
                  <a:pt x="8304" y="4987"/>
                  <a:pt x="8304" y="6288"/>
                </a:cubicBezTo>
                <a:lnTo>
                  <a:pt x="8304" y="16196"/>
                </a:lnTo>
                <a:lnTo>
                  <a:pt x="9518" y="16196"/>
                </a:lnTo>
                <a:lnTo>
                  <a:pt x="9518" y="6288"/>
                </a:lnTo>
                <a:cubicBezTo>
                  <a:pt x="9496" y="4315"/>
                  <a:pt x="7892" y="2689"/>
                  <a:pt x="5897" y="2689"/>
                </a:cubicBezTo>
                <a:cubicBezTo>
                  <a:pt x="3924" y="2689"/>
                  <a:pt x="2298" y="4315"/>
                  <a:pt x="2298" y="6288"/>
                </a:cubicBezTo>
                <a:lnTo>
                  <a:pt x="2255" y="23849"/>
                </a:lnTo>
                <a:cubicBezTo>
                  <a:pt x="2255" y="26364"/>
                  <a:pt x="4293" y="28402"/>
                  <a:pt x="6808" y="28402"/>
                </a:cubicBezTo>
                <a:cubicBezTo>
                  <a:pt x="9323" y="28402"/>
                  <a:pt x="11361" y="26364"/>
                  <a:pt x="11361" y="23849"/>
                </a:cubicBezTo>
                <a:lnTo>
                  <a:pt x="11361" y="5334"/>
                </a:lnTo>
                <a:cubicBezTo>
                  <a:pt x="11187" y="2342"/>
                  <a:pt x="8694" y="1"/>
                  <a:pt x="5680" y="1"/>
                </a:cubicBezTo>
                <a:cubicBezTo>
                  <a:pt x="2688" y="1"/>
                  <a:pt x="195" y="2342"/>
                  <a:pt x="0" y="5334"/>
                </a:cubicBezTo>
                <a:close/>
              </a:path>
            </a:pathLst>
          </a:custGeom>
          <a:noFill/>
          <a:ln w="28575" cap="flat" cmpd="sng">
            <a:solidFill>
              <a:schemeClr val="dk1"/>
            </a:solidFill>
            <a:prstDash val="solid"/>
            <a:miter lim="21680"/>
            <a:headEnd type="none" w="sm" len="sm"/>
            <a:tailEnd type="none" w="sm" len="sm"/>
          </a:ln>
        </p:spPr>
        <p:txBody>
          <a:bodyPr spcFirstLastPara="1" wrap="square" lIns="121900" tIns="121900" rIns="121900" bIns="121900" anchor="ctr" anchorCtr="0">
            <a:noAutofit/>
          </a:bodyPr>
          <a:lstStyle/>
          <a:p>
            <a:endParaRPr sz="1867" dirty="0"/>
          </a:p>
        </p:txBody>
      </p:sp>
      <p:sp>
        <p:nvSpPr>
          <p:cNvPr id="439" name="Google Shape;439;p42"/>
          <p:cNvSpPr/>
          <p:nvPr/>
        </p:nvSpPr>
        <p:spPr>
          <a:xfrm>
            <a:off x="9565800" y="322833"/>
            <a:ext cx="958400" cy="958400"/>
          </a:xfrm>
          <a:prstGeom prst="rect">
            <a:avLst/>
          </a:prstGeom>
          <a:solidFill>
            <a:schemeClr val="lt1"/>
          </a:solidFill>
          <a:ln>
            <a:noFill/>
          </a:ln>
        </p:spPr>
        <p:txBody>
          <a:bodyPr spcFirstLastPara="1" wrap="square" lIns="121900" tIns="121900" rIns="121900" bIns="121900" anchor="ctr" anchorCtr="0">
            <a:noAutofit/>
          </a:bodyPr>
          <a:lstStyle/>
          <a:p>
            <a:endParaRPr sz="1867" dirty="0"/>
          </a:p>
        </p:txBody>
      </p:sp>
      <p:sp>
        <p:nvSpPr>
          <p:cNvPr id="440" name="Google Shape;440;p42"/>
          <p:cNvSpPr/>
          <p:nvPr/>
        </p:nvSpPr>
        <p:spPr>
          <a:xfrm>
            <a:off x="867467" y="4754267"/>
            <a:ext cx="716800" cy="716800"/>
          </a:xfrm>
          <a:prstGeom prst="ellipse">
            <a:avLst/>
          </a:prstGeom>
          <a:solidFill>
            <a:schemeClr val="dk1"/>
          </a:solidFill>
          <a:ln>
            <a:noFill/>
          </a:ln>
        </p:spPr>
        <p:txBody>
          <a:bodyPr spcFirstLastPara="1" wrap="square" lIns="121900" tIns="121900" rIns="121900" bIns="121900" anchor="ctr" anchorCtr="0">
            <a:noAutofit/>
          </a:bodyPr>
          <a:lstStyle/>
          <a:p>
            <a:endParaRPr sz="1867" dirty="0"/>
          </a:p>
        </p:txBody>
      </p:sp>
      <p:sp>
        <p:nvSpPr>
          <p:cNvPr id="441" name="Google Shape;441;p42"/>
          <p:cNvSpPr/>
          <p:nvPr/>
        </p:nvSpPr>
        <p:spPr>
          <a:xfrm>
            <a:off x="5420100" y="80367"/>
            <a:ext cx="573200" cy="573200"/>
          </a:xfrm>
          <a:prstGeom prst="ellipse">
            <a:avLst/>
          </a:prstGeom>
          <a:solidFill>
            <a:schemeClr val="lt2"/>
          </a:solidFill>
          <a:ln>
            <a:noFill/>
          </a:ln>
        </p:spPr>
        <p:txBody>
          <a:bodyPr spcFirstLastPara="1" wrap="square" lIns="121900" tIns="121900" rIns="121900" bIns="121900" anchor="ctr" anchorCtr="0">
            <a:noAutofit/>
          </a:bodyPr>
          <a:lstStyle/>
          <a:p>
            <a:endParaRPr sz="1867" dirty="0"/>
          </a:p>
        </p:txBody>
      </p:sp>
      <p:sp>
        <p:nvSpPr>
          <p:cNvPr id="442" name="Google Shape;442;p42">
            <a:hlinkClick r:id="" action="ppaction://hlinkshowjump?jump=previousslide"/>
          </p:cNvPr>
          <p:cNvSpPr txBox="1"/>
          <p:nvPr/>
        </p:nvSpPr>
        <p:spPr>
          <a:xfrm>
            <a:off x="950967" y="5552733"/>
            <a:ext cx="1597200" cy="578000"/>
          </a:xfrm>
          <a:prstGeom prst="rect">
            <a:avLst/>
          </a:prstGeom>
          <a:solidFill>
            <a:schemeClr val="dk1"/>
          </a:solidFill>
          <a:ln>
            <a:noFill/>
          </a:ln>
        </p:spPr>
        <p:txBody>
          <a:bodyPr spcFirstLastPara="1" wrap="square" lIns="121900" tIns="121900" rIns="121900" bIns="121900" anchor="ctr" anchorCtr="0">
            <a:noAutofit/>
          </a:bodyPr>
          <a:lstStyle/>
          <a:p>
            <a:pPr algn="ctr"/>
            <a:r>
              <a:rPr lang="en" sz="2133">
                <a:solidFill>
                  <a:schemeClr val="accent1"/>
                </a:solidFill>
                <a:latin typeface="Signika"/>
                <a:ea typeface="Signika"/>
                <a:cs typeface="Signika"/>
                <a:sym typeface="Signika"/>
              </a:rPr>
              <a:t>Back</a:t>
            </a:r>
            <a:endParaRPr sz="2133" dirty="0">
              <a:solidFill>
                <a:schemeClr val="accent1"/>
              </a:solidFill>
              <a:latin typeface="Signika"/>
              <a:ea typeface="Signika"/>
              <a:cs typeface="Signika"/>
              <a:sym typeface="Signika"/>
            </a:endParaRPr>
          </a:p>
        </p:txBody>
      </p:sp>
      <p:sp>
        <p:nvSpPr>
          <p:cNvPr id="443" name="Google Shape;443;p42">
            <a:hlinkClick r:id="rId3" action="ppaction://hlinksldjump"/>
          </p:cNvPr>
          <p:cNvSpPr/>
          <p:nvPr/>
        </p:nvSpPr>
        <p:spPr>
          <a:xfrm>
            <a:off x="5845035" y="5552733"/>
            <a:ext cx="573200" cy="573200"/>
          </a:xfrm>
          <a:prstGeom prst="rect">
            <a:avLst/>
          </a:prstGeom>
          <a:solidFill>
            <a:schemeClr val="dk1"/>
          </a:solidFill>
          <a:ln>
            <a:noFill/>
          </a:ln>
        </p:spPr>
        <p:txBody>
          <a:bodyPr spcFirstLastPara="1" wrap="square" lIns="121900" tIns="121900" rIns="121900" bIns="121900" anchor="ctr" anchorCtr="0">
            <a:noAutofit/>
          </a:bodyPr>
          <a:lstStyle/>
          <a:p>
            <a:endParaRPr sz="1867" dirty="0"/>
          </a:p>
        </p:txBody>
      </p:sp>
      <p:sp>
        <p:nvSpPr>
          <p:cNvPr id="444" name="Google Shape;444;p42"/>
          <p:cNvSpPr/>
          <p:nvPr/>
        </p:nvSpPr>
        <p:spPr>
          <a:xfrm>
            <a:off x="5894171" y="5620393"/>
            <a:ext cx="474928" cy="437880"/>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121900" tIns="121900" rIns="121900" bIns="121900" anchor="ctr" anchorCtr="0">
            <a:noAutofit/>
          </a:bodyPr>
          <a:lstStyle/>
          <a:p>
            <a:endParaRPr sz="1867" dirty="0"/>
          </a:p>
        </p:txBody>
      </p:sp>
      <p:sp>
        <p:nvSpPr>
          <p:cNvPr id="445" name="Google Shape;445;p42">
            <a:hlinkClick r:id="" action="ppaction://hlinkshowjump?jump=nextslide"/>
          </p:cNvPr>
          <p:cNvSpPr txBox="1"/>
          <p:nvPr/>
        </p:nvSpPr>
        <p:spPr>
          <a:xfrm>
            <a:off x="9643667" y="5552733"/>
            <a:ext cx="1597200" cy="578000"/>
          </a:xfrm>
          <a:prstGeom prst="rect">
            <a:avLst/>
          </a:prstGeom>
          <a:solidFill>
            <a:schemeClr val="dk1"/>
          </a:solidFill>
          <a:ln>
            <a:noFill/>
          </a:ln>
        </p:spPr>
        <p:txBody>
          <a:bodyPr spcFirstLastPara="1" wrap="square" lIns="121900" tIns="121900" rIns="121900" bIns="121900" anchor="ctr" anchorCtr="0">
            <a:noAutofit/>
          </a:bodyPr>
          <a:lstStyle/>
          <a:p>
            <a:pPr algn="ctr"/>
            <a:r>
              <a:rPr lang="en" sz="2133">
                <a:solidFill>
                  <a:schemeClr val="accent1"/>
                </a:solidFill>
                <a:latin typeface="Signika"/>
                <a:ea typeface="Signika"/>
                <a:cs typeface="Signika"/>
                <a:sym typeface="Signika"/>
              </a:rPr>
              <a:t>Next</a:t>
            </a:r>
            <a:endParaRPr sz="2133" dirty="0">
              <a:solidFill>
                <a:schemeClr val="accent1"/>
              </a:solidFill>
              <a:latin typeface="Signika"/>
              <a:ea typeface="Signika"/>
              <a:cs typeface="Signika"/>
              <a:sym typeface="Signika"/>
            </a:endParaRPr>
          </a:p>
        </p:txBody>
      </p:sp>
    </p:spTree>
    <p:extLst>
      <p:ext uri="{BB962C8B-B14F-4D97-AF65-F5344CB8AC3E}">
        <p14:creationId xmlns:p14="http://schemas.microsoft.com/office/powerpoint/2010/main" val="251943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ME/CFS studies present challenges in recruitment</a:t>
            </a:r>
            <a:endParaRPr dirty="0"/>
          </a:p>
        </p:txBody>
      </p:sp>
      <p:sp>
        <p:nvSpPr>
          <p:cNvPr id="115" name="Google Shape;115;p18"/>
          <p:cNvSpPr txBox="1">
            <a:spLocks noGrp="1"/>
          </p:cNvSpPr>
          <p:nvPr>
            <p:ph type="body" idx="1"/>
          </p:nvPr>
        </p:nvSpPr>
        <p:spPr>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sz="1800" b="1" dirty="0" smtClean="0"/>
              <a:t>Sedentary </a:t>
            </a:r>
            <a:r>
              <a:rPr lang="en-US" sz="1800" b="1" dirty="0"/>
              <a:t>controls</a:t>
            </a:r>
            <a:r>
              <a:rPr lang="en-US" sz="1800" dirty="0"/>
              <a:t> ensure results cannot be explained by </a:t>
            </a:r>
            <a:r>
              <a:rPr lang="en-US" sz="1800" dirty="0" smtClean="0"/>
              <a:t>deconditioning</a:t>
            </a:r>
            <a:br>
              <a:rPr lang="en-US" sz="1800" dirty="0" smtClean="0"/>
            </a:br>
            <a:endParaRPr sz="1800" dirty="0"/>
          </a:p>
          <a:p>
            <a:pPr marL="457200" lvl="0" indent="-342900" algn="l" rtl="0">
              <a:spcBef>
                <a:spcPts val="0"/>
              </a:spcBef>
              <a:spcAft>
                <a:spcPts val="0"/>
              </a:spcAft>
              <a:buSzPts val="1800"/>
              <a:buChar char="•"/>
            </a:pPr>
            <a:r>
              <a:rPr lang="en-US" sz="1800" dirty="0"/>
              <a:t>Omission of </a:t>
            </a:r>
            <a:r>
              <a:rPr lang="en-US" sz="1800" b="1" dirty="0"/>
              <a:t>BIPOC</a:t>
            </a:r>
            <a:r>
              <a:rPr lang="en-US" sz="1800" dirty="0"/>
              <a:t> and </a:t>
            </a:r>
            <a:r>
              <a:rPr lang="en-US" sz="1800" b="1" dirty="0"/>
              <a:t>severe</a:t>
            </a:r>
            <a:r>
              <a:rPr lang="en-US" sz="1800" dirty="0"/>
              <a:t> patients can limit generalizability of results/impact external </a:t>
            </a:r>
            <a:r>
              <a:rPr lang="en-US" sz="1800" dirty="0" smtClean="0"/>
              <a:t>validity</a:t>
            </a:r>
            <a:br>
              <a:rPr lang="en-US" sz="1800" dirty="0" smtClean="0"/>
            </a:br>
            <a:endParaRPr sz="1800" dirty="0"/>
          </a:p>
          <a:p>
            <a:pPr marL="457200" lvl="0" indent="-342900" algn="l" rtl="0">
              <a:spcBef>
                <a:spcPts val="0"/>
              </a:spcBef>
              <a:spcAft>
                <a:spcPts val="0"/>
              </a:spcAft>
              <a:buSzPts val="1800"/>
              <a:buChar char="•"/>
            </a:pPr>
            <a:r>
              <a:rPr lang="en-US" sz="1800" dirty="0"/>
              <a:t>Appropriate </a:t>
            </a:r>
            <a:r>
              <a:rPr lang="en-US" sz="1800" b="1" dirty="0"/>
              <a:t>comparator populations</a:t>
            </a:r>
            <a:r>
              <a:rPr lang="en-US" sz="1800" dirty="0"/>
              <a:t> include:</a:t>
            </a:r>
            <a:endParaRPr sz="1800" dirty="0"/>
          </a:p>
          <a:p>
            <a:pPr marL="914400" lvl="1" indent="-342900" algn="l" rtl="0">
              <a:spcBef>
                <a:spcPts val="0"/>
              </a:spcBef>
              <a:spcAft>
                <a:spcPts val="0"/>
              </a:spcAft>
              <a:buSzPts val="1800"/>
              <a:buChar char="•"/>
            </a:pPr>
            <a:r>
              <a:rPr lang="en-US" sz="1800" dirty="0"/>
              <a:t>Multiple sclerosis; Long COVID/PASC; autoimmune disease		</a:t>
            </a:r>
            <a:endParaRPr sz="1800" dirty="0"/>
          </a:p>
          <a:p>
            <a:pPr marL="914400" lvl="1" indent="-342900" algn="l" rtl="0">
              <a:spcBef>
                <a:spcPts val="0"/>
              </a:spcBef>
              <a:spcAft>
                <a:spcPts val="0"/>
              </a:spcAft>
              <a:buSzPts val="1800"/>
              <a:buChar char="•"/>
            </a:pPr>
            <a:r>
              <a:rPr lang="en-US" sz="1800" dirty="0"/>
              <a:t>Fatigue - ‘cancer fatigue’</a:t>
            </a:r>
            <a:endParaRPr sz="1800" dirty="0"/>
          </a:p>
          <a:p>
            <a:pPr marL="914400" lvl="1" indent="-342900" algn="l" rtl="0">
              <a:spcBef>
                <a:spcPts val="0"/>
              </a:spcBef>
              <a:spcAft>
                <a:spcPts val="0"/>
              </a:spcAft>
              <a:buSzPts val="1800"/>
              <a:buChar char="•"/>
            </a:pPr>
            <a:r>
              <a:rPr lang="en-US" sz="1800" dirty="0"/>
              <a:t>Cognitive dysfunction - ADHD, dementia, post-chemotherapy/’cancer fatigue’</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Jaime Seltzer, MS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rot="5400000">
            <a:off x="6993196" y="1559913"/>
            <a:ext cx="4367089" cy="3280974"/>
          </a:xfrm>
        </p:spPr>
      </p:pic>
      <p:sp>
        <p:nvSpPr>
          <p:cNvPr id="4" name="Text Placeholder 3"/>
          <p:cNvSpPr>
            <a:spLocks noGrp="1"/>
          </p:cNvSpPr>
          <p:nvPr>
            <p:ph type="body" sz="half" idx="2"/>
          </p:nvPr>
        </p:nvSpPr>
        <p:spPr>
          <a:xfrm>
            <a:off x="685800" y="2971800"/>
            <a:ext cx="6282559" cy="2588172"/>
          </a:xfrm>
        </p:spPr>
        <p:txBody>
          <a:bodyPr>
            <a:noAutofit/>
          </a:bodyPr>
          <a:lstStyle/>
          <a:p>
            <a:r>
              <a:rPr lang="en-US" sz="1700" dirty="0"/>
              <a:t>Jaime Seltzer is the Director of Scientific and Medical Outreach at the nonprofit advocacy organization #MEAction</a:t>
            </a:r>
            <a:r>
              <a:rPr lang="en-US" sz="1700" dirty="0" smtClean="0"/>
              <a:t>. She </a:t>
            </a:r>
            <a:r>
              <a:rPr lang="en-US" sz="1700" dirty="0"/>
              <a:t>works with Stanford, Columbia, Mayo Clinic, and Project ECHO on post-infectious chronic complex diseases, including ME/CFS and Long COVID, and is running a survey-based study and small proteomics mass spectrometry project on these diseases</a:t>
            </a:r>
            <a:r>
              <a:rPr lang="en-US" sz="1700" dirty="0" smtClean="0"/>
              <a:t>.</a:t>
            </a:r>
          </a:p>
          <a:p>
            <a:endParaRPr lang="en-US" sz="1700" dirty="0"/>
          </a:p>
          <a:p>
            <a:r>
              <a:rPr lang="en-US" sz="1700" dirty="0" smtClean="0"/>
              <a:t>Contact: </a:t>
            </a:r>
            <a:r>
              <a:rPr lang="en-US" sz="1700" dirty="0" smtClean="0">
                <a:hlinkClick r:id="rId3"/>
              </a:rPr>
              <a:t>jaime@meaction.net</a:t>
            </a:r>
            <a:r>
              <a:rPr lang="en-US" sz="1700" dirty="0" smtClean="0"/>
              <a:t>, </a:t>
            </a:r>
            <a:r>
              <a:rPr lang="en-US" sz="1700" dirty="0" smtClean="0">
                <a:hlinkClick r:id="rId4"/>
              </a:rPr>
              <a:t>seltzer1@stanford.edu</a:t>
            </a:r>
            <a:endParaRPr lang="en-US" sz="1700" dirty="0"/>
          </a:p>
        </p:txBody>
      </p:sp>
    </p:spTree>
    <p:extLst>
      <p:ext uri="{BB962C8B-B14F-4D97-AF65-F5344CB8AC3E}">
        <p14:creationId xmlns:p14="http://schemas.microsoft.com/office/powerpoint/2010/main" val="3147311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Recruiting populations of concern</a:t>
            </a:r>
            <a:endParaRPr dirty="0"/>
          </a:p>
        </p:txBody>
      </p:sp>
      <p:sp>
        <p:nvSpPr>
          <p:cNvPr id="253" name="Google Shape;253;p41"/>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800" b="1" dirty="0"/>
              <a:t>Sedentary controls</a:t>
            </a:r>
            <a:endParaRPr sz="1800" dirty="0"/>
          </a:p>
          <a:p>
            <a:pPr marL="0" lvl="0" indent="0" algn="l" rtl="0">
              <a:spcBef>
                <a:spcPts val="1000"/>
              </a:spcBef>
              <a:spcAft>
                <a:spcPts val="0"/>
              </a:spcAft>
              <a:buNone/>
            </a:pPr>
            <a:r>
              <a:rPr lang="en-US" sz="1800" dirty="0"/>
              <a:t>Sources:</a:t>
            </a:r>
            <a:endParaRPr sz="1800" dirty="0"/>
          </a:p>
          <a:p>
            <a:pPr marL="457200" lvl="0" indent="-342900" algn="l" rtl="0">
              <a:spcBef>
                <a:spcPts val="1000"/>
              </a:spcBef>
              <a:spcAft>
                <a:spcPts val="0"/>
              </a:spcAft>
              <a:buSzPts val="1800"/>
              <a:buChar char="•"/>
            </a:pPr>
            <a:r>
              <a:rPr lang="en-US" sz="1800" dirty="0"/>
              <a:t>Organizations that study sedentary controls</a:t>
            </a:r>
            <a:endParaRPr sz="1800" dirty="0"/>
          </a:p>
          <a:p>
            <a:pPr marL="457200" lvl="0" indent="-342900" algn="l" rtl="0">
              <a:spcBef>
                <a:spcPts val="0"/>
              </a:spcBef>
              <a:spcAft>
                <a:spcPts val="0"/>
              </a:spcAft>
              <a:buSzPts val="1800"/>
              <a:buChar char="•"/>
            </a:pPr>
            <a:r>
              <a:rPr lang="en-US" sz="1800" dirty="0"/>
              <a:t>College campuses</a:t>
            </a:r>
            <a:endParaRPr sz="1800" dirty="0"/>
          </a:p>
          <a:p>
            <a:pPr marL="457200" lvl="0" indent="-342900" algn="l" rtl="0">
              <a:spcBef>
                <a:spcPts val="0"/>
              </a:spcBef>
              <a:spcAft>
                <a:spcPts val="0"/>
              </a:spcAft>
              <a:buSzPts val="1800"/>
              <a:buChar char="•"/>
            </a:pPr>
            <a:r>
              <a:rPr lang="en-US" sz="1800" dirty="0"/>
              <a:t>Physical therapy practices</a:t>
            </a:r>
            <a:endParaRPr sz="1800" dirty="0"/>
          </a:p>
          <a:p>
            <a:pPr marL="457200" lvl="0" indent="-342900" algn="l" rtl="0">
              <a:spcBef>
                <a:spcPts val="0"/>
              </a:spcBef>
              <a:spcAft>
                <a:spcPts val="0"/>
              </a:spcAft>
              <a:buSzPts val="1800"/>
              <a:buChar char="•"/>
            </a:pPr>
            <a:r>
              <a:rPr lang="en-US" sz="1800" dirty="0"/>
              <a:t>Paid recruitment services</a:t>
            </a:r>
            <a:endParaRPr sz="1800" dirty="0"/>
          </a:p>
          <a:p>
            <a:pPr marL="0" lvl="0" indent="0" algn="l" rtl="0">
              <a:spcBef>
                <a:spcPts val="1000"/>
              </a:spcBef>
              <a:spcAft>
                <a:spcPts val="0"/>
              </a:spcAft>
              <a:buNone/>
            </a:pPr>
            <a:endParaRPr sz="1800" dirty="0"/>
          </a:p>
          <a:p>
            <a:pPr marL="0" lvl="0" indent="0" algn="l" rtl="0">
              <a:spcBef>
                <a:spcPts val="1000"/>
              </a:spcBef>
              <a:spcAft>
                <a:spcPts val="0"/>
              </a:spcAft>
              <a:buNone/>
            </a:pPr>
            <a:r>
              <a:rPr lang="en-US" sz="1800" dirty="0"/>
              <a:t>Ensure patients are sedentary using objective measures, like actimeter data/data from wearable devices</a:t>
            </a:r>
            <a:endParaRP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Recruiting populations of concern</a:t>
            </a:r>
            <a:endParaRPr dirty="0"/>
          </a:p>
        </p:txBody>
      </p:sp>
      <p:sp>
        <p:nvSpPr>
          <p:cNvPr id="259" name="Google Shape;259;p42"/>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800" b="1" dirty="0"/>
              <a:t>Severe patients</a:t>
            </a:r>
            <a:endParaRPr sz="1800" dirty="0"/>
          </a:p>
          <a:p>
            <a:pPr marL="457200" lvl="0" indent="-342900" algn="l" rtl="0">
              <a:spcBef>
                <a:spcPts val="1000"/>
              </a:spcBef>
              <a:spcAft>
                <a:spcPts val="0"/>
              </a:spcAft>
              <a:buSzPts val="1800"/>
              <a:buChar char="•"/>
            </a:pPr>
            <a:r>
              <a:rPr lang="en-US" sz="1800" dirty="0" smtClean="0"/>
              <a:t>Connect </a:t>
            </a:r>
            <a:r>
              <a:rPr lang="en-US" sz="1800" dirty="0"/>
              <a:t>with expert clinicians and online support groups </a:t>
            </a:r>
            <a:endParaRPr sz="1800" dirty="0"/>
          </a:p>
          <a:p>
            <a:pPr marL="457200" lvl="0" indent="-342900" algn="l" rtl="0">
              <a:spcBef>
                <a:spcPts val="0"/>
              </a:spcBef>
              <a:spcAft>
                <a:spcPts val="0"/>
              </a:spcAft>
              <a:buSzPts val="1800"/>
              <a:buChar char="•"/>
            </a:pPr>
            <a:r>
              <a:rPr lang="en-US" sz="1800" dirty="0" smtClean="0"/>
              <a:t>Be </a:t>
            </a:r>
            <a:r>
              <a:rPr lang="en-US" sz="1800" dirty="0"/>
              <a:t>aware of and accommodate patients’ extremely low energy levels</a:t>
            </a:r>
            <a:endParaRPr sz="1800" dirty="0"/>
          </a:p>
          <a:p>
            <a:pPr marL="457200" lvl="0" indent="-342900" algn="l" rtl="0">
              <a:spcBef>
                <a:spcPts val="0"/>
              </a:spcBef>
              <a:spcAft>
                <a:spcPts val="0"/>
              </a:spcAft>
              <a:buSzPts val="1800"/>
              <a:buChar char="•"/>
            </a:pPr>
            <a:r>
              <a:rPr lang="en-US" sz="1800" dirty="0" smtClean="0"/>
              <a:t>Use </a:t>
            </a:r>
            <a:r>
              <a:rPr lang="en-US" sz="1800" dirty="0"/>
              <a:t>mobile phlebotomy services and home visits whenever possible</a:t>
            </a:r>
            <a:endParaRPr sz="1800" dirty="0"/>
          </a:p>
          <a:p>
            <a:pPr marL="0" lvl="0" indent="0" algn="l" rtl="0">
              <a:spcBef>
                <a:spcPts val="1000"/>
              </a:spcBef>
              <a:spcAft>
                <a:spcPts val="0"/>
              </a:spcAft>
              <a:buNone/>
            </a:pPr>
            <a:endParaRPr dirty="0"/>
          </a:p>
          <a:p>
            <a:pPr marL="0" lvl="0" indent="0" algn="l" rtl="0">
              <a:spcBef>
                <a:spcPts val="1000"/>
              </a:spcBef>
              <a:spcAft>
                <a:spcPts val="0"/>
              </a:spcAft>
              <a:buNone/>
            </a:pPr>
            <a:r>
              <a:rPr lang="en-US" sz="2500" dirty="0"/>
              <a:t>For more on inclusion of severe patients as patient partners in study design, execution, and translational efforts see: </a:t>
            </a:r>
            <a:r>
              <a:rPr lang="en-US" sz="2500" i="1" u="sng" dirty="0">
                <a:solidFill>
                  <a:schemeClr val="hlink"/>
                </a:solidFill>
                <a:hlinkClick r:id="rId3"/>
              </a:rPr>
              <a:t>Ethical considerations for engaging frail and seriously ill patients as partners in research</a:t>
            </a:r>
            <a:endParaRPr sz="2500"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Recruiting populations of concern</a:t>
            </a:r>
            <a:endParaRPr dirty="0"/>
          </a:p>
        </p:txBody>
      </p:sp>
      <p:sp>
        <p:nvSpPr>
          <p:cNvPr id="265" name="Google Shape;265;p43"/>
          <p:cNvSpPr txBox="1">
            <a:spLocks noGrp="1"/>
          </p:cNvSpPr>
          <p:nvPr>
            <p:ph type="body" idx="1"/>
          </p:nvPr>
        </p:nvSpPr>
        <p:spPr>
          <a:xfrm>
            <a:off x="838200" y="1825625"/>
            <a:ext cx="10959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800" b="1" dirty="0"/>
              <a:t>BIPOC patients</a:t>
            </a:r>
            <a:endParaRPr sz="1800" dirty="0"/>
          </a:p>
          <a:p>
            <a:pPr marL="457200" lvl="0" indent="-342900" algn="l" rtl="0">
              <a:spcBef>
                <a:spcPts val="1000"/>
              </a:spcBef>
              <a:spcAft>
                <a:spcPts val="0"/>
              </a:spcAft>
              <a:buSzPts val="1800"/>
              <a:buChar char="•"/>
            </a:pPr>
            <a:r>
              <a:rPr lang="en-US" sz="1800" dirty="0"/>
              <a:t>Consider community-based clinics for diagnosis &amp; </a:t>
            </a:r>
            <a:r>
              <a:rPr lang="en-US" sz="1800" dirty="0" smtClean="0"/>
              <a:t>recruitment; Federally Qualified Health Centers (FQHCs)</a:t>
            </a:r>
            <a:endParaRPr sz="1800" dirty="0"/>
          </a:p>
          <a:p>
            <a:pPr marL="457200" lvl="0" indent="-342900" algn="l" rtl="0">
              <a:spcBef>
                <a:spcPts val="0"/>
              </a:spcBef>
              <a:spcAft>
                <a:spcPts val="0"/>
              </a:spcAft>
              <a:buSzPts val="1800"/>
              <a:buChar char="•"/>
            </a:pPr>
            <a:r>
              <a:rPr lang="en-US" sz="1800" dirty="0"/>
              <a:t>Find ‘champions’ in marginalized groups to help advise researchers and promote the study</a:t>
            </a:r>
            <a:endParaRPr sz="1800" dirty="0"/>
          </a:p>
          <a:p>
            <a:pPr marL="457200" lvl="0" indent="-342900" algn="l" rtl="0">
              <a:spcBef>
                <a:spcPts val="0"/>
              </a:spcBef>
              <a:spcAft>
                <a:spcPts val="0"/>
              </a:spcAft>
              <a:buSzPts val="1800"/>
              <a:buChar char="•"/>
            </a:pPr>
            <a:r>
              <a:rPr lang="en-US" sz="1800" dirty="0"/>
              <a:t>Engage with/advertise to publications by/for your pop of interest</a:t>
            </a:r>
            <a:endParaRPr sz="1800" dirty="0"/>
          </a:p>
          <a:p>
            <a:pPr marL="457200" lvl="0" indent="-342900" algn="l" rtl="0">
              <a:spcBef>
                <a:spcPts val="0"/>
              </a:spcBef>
              <a:spcAft>
                <a:spcPts val="0"/>
              </a:spcAft>
              <a:buSzPts val="1800"/>
              <a:buChar char="•"/>
            </a:pPr>
            <a:r>
              <a:rPr lang="en-US" sz="1800" dirty="0"/>
              <a:t>Engage with BIPOC-centered healthcare organizations</a:t>
            </a:r>
            <a:endParaRPr sz="1800" dirty="0"/>
          </a:p>
          <a:p>
            <a:pPr marL="457200" lvl="0" indent="-342900" algn="l" rtl="0">
              <a:spcBef>
                <a:spcPts val="0"/>
              </a:spcBef>
              <a:spcAft>
                <a:spcPts val="0"/>
              </a:spcAft>
              <a:buSzPts val="1800"/>
              <a:buChar char="•"/>
            </a:pPr>
            <a:r>
              <a:rPr lang="en-US" sz="1800" dirty="0"/>
              <a:t>Work with BIPOC fraternities / sororities</a:t>
            </a:r>
            <a:endParaRPr sz="1800" dirty="0"/>
          </a:p>
          <a:p>
            <a:pPr marL="457200" lvl="0" indent="-342900" algn="l" rtl="0">
              <a:spcBef>
                <a:spcPts val="0"/>
              </a:spcBef>
              <a:spcAft>
                <a:spcPts val="0"/>
              </a:spcAft>
              <a:buSzPts val="1800"/>
              <a:buChar char="•"/>
            </a:pPr>
            <a:r>
              <a:rPr lang="en-US" sz="1800" dirty="0"/>
              <a:t>Churches, temples, spiritual centers and community centers</a:t>
            </a:r>
            <a:endParaRPr sz="1800" dirty="0"/>
          </a:p>
          <a:p>
            <a:pPr marL="457200" lvl="0" indent="-342900" algn="l" rtl="0">
              <a:spcBef>
                <a:spcPts val="0"/>
              </a:spcBef>
              <a:spcAft>
                <a:spcPts val="0"/>
              </a:spcAft>
              <a:buSzPts val="1800"/>
              <a:buChar char="•"/>
            </a:pPr>
            <a:r>
              <a:rPr lang="en-US" sz="1800" dirty="0"/>
              <a:t>Veterans’ administration clinics</a:t>
            </a:r>
            <a:endParaRPr sz="1800" dirty="0"/>
          </a:p>
          <a:p>
            <a:pPr marL="457200" lvl="0" indent="-342900" algn="l" rtl="0">
              <a:spcBef>
                <a:spcPts val="0"/>
              </a:spcBef>
              <a:spcAft>
                <a:spcPts val="0"/>
              </a:spcAft>
              <a:buSzPts val="1800"/>
              <a:buChar char="•"/>
            </a:pPr>
            <a:r>
              <a:rPr lang="en-US" sz="1800" dirty="0"/>
              <a:t>Cooperate with existing initiatives w/similar goals</a:t>
            </a:r>
            <a:endParaRPr sz="28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dirty="0"/>
          </a:p>
        </p:txBody>
      </p:sp>
      <p:sp>
        <p:nvSpPr>
          <p:cNvPr id="246" name="Google Shape;246;p40"/>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247" name="Google Shape;247;p40"/>
          <p:cNvPicPr preferRelativeResize="0"/>
          <p:nvPr/>
        </p:nvPicPr>
        <p:blipFill>
          <a:blip r:embed="rId3">
            <a:alphaModFix/>
          </a:blip>
          <a:stretch>
            <a:fillRect/>
          </a:stretch>
        </p:blipFill>
        <p:spPr>
          <a:xfrm>
            <a:off x="10565" y="0"/>
            <a:ext cx="12170870" cy="6858000"/>
          </a:xfrm>
          <a:prstGeom prst="rect">
            <a:avLst/>
          </a:prstGeom>
          <a:noFill/>
          <a:ln>
            <a:noFill/>
          </a:ln>
        </p:spPr>
      </p:pic>
    </p:spTree>
    <p:extLst>
      <p:ext uri="{BB962C8B-B14F-4D97-AF65-F5344CB8AC3E}">
        <p14:creationId xmlns:p14="http://schemas.microsoft.com/office/powerpoint/2010/main" val="2055544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Recruitment Strategies for Challenging Populations</a:t>
            </a:r>
            <a:endParaRPr dirty="0"/>
          </a:p>
        </p:txBody>
      </p:sp>
      <p:sp>
        <p:nvSpPr>
          <p:cNvPr id="228" name="Google Shape;228;p37"/>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800" b="1" dirty="0"/>
              <a:t>Transportation</a:t>
            </a:r>
            <a:endParaRPr sz="1800" b="1" dirty="0"/>
          </a:p>
          <a:p>
            <a:pPr marL="457200" lvl="0" indent="-342900" algn="l" rtl="0">
              <a:spcBef>
                <a:spcPts val="1000"/>
              </a:spcBef>
              <a:spcAft>
                <a:spcPts val="0"/>
              </a:spcAft>
              <a:buSzPts val="1800"/>
              <a:buChar char="•"/>
            </a:pPr>
            <a:r>
              <a:rPr lang="en-US" sz="1800" dirty="0"/>
              <a:t>Bus ride vouchers</a:t>
            </a:r>
            <a:endParaRPr sz="1800" dirty="0"/>
          </a:p>
          <a:p>
            <a:pPr marL="457200" lvl="0" indent="-342900" algn="l" rtl="0">
              <a:spcBef>
                <a:spcPts val="0"/>
              </a:spcBef>
              <a:spcAft>
                <a:spcPts val="0"/>
              </a:spcAft>
              <a:buSzPts val="1800"/>
              <a:buChar char="•"/>
            </a:pPr>
            <a:r>
              <a:rPr lang="en-US" sz="1800" dirty="0"/>
              <a:t>Uber/Lyft gift certificates</a:t>
            </a:r>
            <a:endParaRPr sz="1800" dirty="0"/>
          </a:p>
          <a:p>
            <a:pPr marL="457200" lvl="0" indent="-342900" algn="l" rtl="0">
              <a:spcBef>
                <a:spcPts val="0"/>
              </a:spcBef>
              <a:spcAft>
                <a:spcPts val="0"/>
              </a:spcAft>
              <a:buSzPts val="1800"/>
              <a:buChar char="•"/>
            </a:pPr>
            <a:r>
              <a:rPr lang="en-US" sz="1800" dirty="0"/>
              <a:t>Compensation for gas/mileage</a:t>
            </a:r>
            <a:endParaRPr sz="1800" dirty="0"/>
          </a:p>
          <a:p>
            <a:pPr marL="457200" lvl="0" indent="-342900" algn="l" rtl="0">
              <a:spcBef>
                <a:spcPts val="0"/>
              </a:spcBef>
              <a:spcAft>
                <a:spcPts val="0"/>
              </a:spcAft>
              <a:buSzPts val="1800"/>
              <a:buChar char="•"/>
            </a:pPr>
            <a:r>
              <a:rPr lang="en-US" sz="1800" dirty="0"/>
              <a:t>Mobile phlebotomists for patients too ill to come in person</a:t>
            </a:r>
            <a:endParaRPr sz="1800" dirty="0"/>
          </a:p>
          <a:p>
            <a:pPr marL="0" lvl="0" indent="0" algn="l" rtl="0">
              <a:spcBef>
                <a:spcPts val="1000"/>
              </a:spcBef>
              <a:spcAft>
                <a:spcPts val="0"/>
              </a:spcAft>
              <a:buNone/>
            </a:pPr>
            <a:endParaRPr sz="1800" dirty="0"/>
          </a:p>
          <a:p>
            <a:pPr marL="0" lvl="0" indent="0" algn="l" rtl="0">
              <a:spcBef>
                <a:spcPts val="1000"/>
              </a:spcBef>
              <a:spcAft>
                <a:spcPts val="0"/>
              </a:spcAft>
              <a:buNone/>
            </a:pPr>
            <a:r>
              <a:rPr lang="en-US" sz="1800" b="1" dirty="0"/>
              <a:t>Childcare</a:t>
            </a:r>
            <a:endParaRPr sz="1800" b="1" dirty="0"/>
          </a:p>
          <a:p>
            <a:pPr marL="457200" lvl="0" indent="-342900" algn="l" rtl="0">
              <a:spcBef>
                <a:spcPts val="1000"/>
              </a:spcBef>
              <a:spcAft>
                <a:spcPts val="0"/>
              </a:spcAft>
              <a:buSzPts val="1800"/>
              <a:buChar char="•"/>
            </a:pPr>
            <a:r>
              <a:rPr lang="en-US" sz="1800" dirty="0"/>
              <a:t>Highlight nearby childcare facilities</a:t>
            </a:r>
            <a:endParaRPr sz="1800" dirty="0"/>
          </a:p>
          <a:p>
            <a:pPr marL="457200" lvl="0" indent="-342900" algn="l" rtl="0">
              <a:spcBef>
                <a:spcPts val="0"/>
              </a:spcBef>
              <a:spcAft>
                <a:spcPts val="0"/>
              </a:spcAft>
              <a:buSzPts val="1800"/>
              <a:buChar char="•"/>
            </a:pPr>
            <a:r>
              <a:rPr lang="en-US" sz="1800" dirty="0"/>
              <a:t>Provide childcare on-site</a:t>
            </a:r>
            <a:endParaRPr sz="1800" dirty="0"/>
          </a:p>
        </p:txBody>
      </p:sp>
    </p:spTree>
    <p:extLst>
      <p:ext uri="{BB962C8B-B14F-4D97-AF65-F5344CB8AC3E}">
        <p14:creationId xmlns:p14="http://schemas.microsoft.com/office/powerpoint/2010/main" val="3857231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46"/>
          <p:cNvSpPr txBox="1">
            <a:spLocks noGrp="1"/>
          </p:cNvSpPr>
          <p:nvPr>
            <p:ph type="title" idx="2"/>
          </p:nvPr>
        </p:nvSpPr>
        <p:spPr>
          <a:xfrm>
            <a:off x="5525167" y="2118414"/>
            <a:ext cx="5165600" cy="1480000"/>
          </a:xfrm>
          <a:prstGeom prst="rect">
            <a:avLst/>
          </a:prstGeom>
        </p:spPr>
        <p:txBody>
          <a:bodyPr spcFirstLastPara="1" wrap="square" lIns="121900" tIns="121900" rIns="121900" bIns="121900" anchor="ctr" anchorCtr="0">
            <a:noAutofit/>
          </a:bodyPr>
          <a:lstStyle/>
          <a:p>
            <a:r>
              <a:rPr lang="en" sz="10000" dirty="0"/>
              <a:t>04</a:t>
            </a:r>
            <a:endParaRPr sz="10000" dirty="0"/>
          </a:p>
        </p:txBody>
      </p:sp>
      <p:sp>
        <p:nvSpPr>
          <p:cNvPr id="504" name="Google Shape;504;p46"/>
          <p:cNvSpPr/>
          <p:nvPr/>
        </p:nvSpPr>
        <p:spPr>
          <a:xfrm>
            <a:off x="0" y="0"/>
            <a:ext cx="2432000" cy="4055200"/>
          </a:xfrm>
          <a:prstGeom prst="rect">
            <a:avLst/>
          </a:prstGeom>
          <a:solidFill>
            <a:schemeClr val="dk2"/>
          </a:solidFill>
          <a:ln>
            <a:noFill/>
          </a:ln>
        </p:spPr>
        <p:txBody>
          <a:bodyPr spcFirstLastPara="1" wrap="square" lIns="121900" tIns="121900" rIns="121900" bIns="121900" anchor="ctr" anchorCtr="0">
            <a:noAutofit/>
          </a:bodyPr>
          <a:lstStyle/>
          <a:p>
            <a:endParaRPr sz="1867" dirty="0"/>
          </a:p>
        </p:txBody>
      </p:sp>
      <p:grpSp>
        <p:nvGrpSpPr>
          <p:cNvPr id="505" name="Google Shape;505;p46"/>
          <p:cNvGrpSpPr/>
          <p:nvPr/>
        </p:nvGrpSpPr>
        <p:grpSpPr>
          <a:xfrm>
            <a:off x="572695" y="3297249"/>
            <a:ext cx="3835781" cy="1704327"/>
            <a:chOff x="-469256" y="-169262"/>
            <a:chExt cx="5076470" cy="2255594"/>
          </a:xfrm>
        </p:grpSpPr>
        <p:grpSp>
          <p:nvGrpSpPr>
            <p:cNvPr id="506" name="Google Shape;506;p46"/>
            <p:cNvGrpSpPr/>
            <p:nvPr/>
          </p:nvGrpSpPr>
          <p:grpSpPr>
            <a:xfrm>
              <a:off x="-469256" y="-169262"/>
              <a:ext cx="5076470" cy="2255594"/>
              <a:chOff x="203450" y="498031"/>
              <a:chExt cx="7206800" cy="3202150"/>
            </a:xfrm>
          </p:grpSpPr>
          <p:sp>
            <p:nvSpPr>
              <p:cNvPr id="507" name="Google Shape;507;p46"/>
              <p:cNvSpPr/>
              <p:nvPr/>
            </p:nvSpPr>
            <p:spPr>
              <a:xfrm>
                <a:off x="1054275" y="1922581"/>
                <a:ext cx="6107025" cy="1622875"/>
              </a:xfrm>
              <a:custGeom>
                <a:avLst/>
                <a:gdLst/>
                <a:ahLst/>
                <a:cxnLst/>
                <a:rect l="l" t="t" r="r" b="b"/>
                <a:pathLst>
                  <a:path w="244281" h="64915" extrusionOk="0">
                    <a:moveTo>
                      <a:pt x="212517" y="1513"/>
                    </a:moveTo>
                    <a:cubicBezTo>
                      <a:pt x="229659" y="1513"/>
                      <a:pt x="243524" y="15378"/>
                      <a:pt x="243524" y="32521"/>
                    </a:cubicBezTo>
                    <a:cubicBezTo>
                      <a:pt x="243524" y="49537"/>
                      <a:pt x="229659" y="63402"/>
                      <a:pt x="212517" y="63402"/>
                    </a:cubicBezTo>
                    <a:lnTo>
                      <a:pt x="2647" y="63402"/>
                    </a:lnTo>
                    <a:cubicBezTo>
                      <a:pt x="13235" y="36806"/>
                      <a:pt x="13361" y="15882"/>
                      <a:pt x="3152" y="1513"/>
                    </a:cubicBezTo>
                    <a:close/>
                    <a:moveTo>
                      <a:pt x="0" y="0"/>
                    </a:moveTo>
                    <a:lnTo>
                      <a:pt x="1009" y="1135"/>
                    </a:lnTo>
                    <a:cubicBezTo>
                      <a:pt x="11849" y="15378"/>
                      <a:pt x="11849" y="36428"/>
                      <a:pt x="883" y="63906"/>
                    </a:cubicBezTo>
                    <a:lnTo>
                      <a:pt x="505" y="64915"/>
                    </a:lnTo>
                    <a:lnTo>
                      <a:pt x="212517" y="64915"/>
                    </a:lnTo>
                    <a:cubicBezTo>
                      <a:pt x="230163" y="64537"/>
                      <a:pt x="244281" y="50167"/>
                      <a:pt x="244281" y="32521"/>
                    </a:cubicBezTo>
                    <a:cubicBezTo>
                      <a:pt x="244281" y="14748"/>
                      <a:pt x="230163" y="378"/>
                      <a:pt x="2125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08" name="Google Shape;508;p46"/>
              <p:cNvSpPr/>
              <p:nvPr/>
            </p:nvSpPr>
            <p:spPr>
              <a:xfrm>
                <a:off x="1637250" y="2763931"/>
                <a:ext cx="3957900" cy="25250"/>
              </a:xfrm>
              <a:custGeom>
                <a:avLst/>
                <a:gdLst/>
                <a:ahLst/>
                <a:cxnLst/>
                <a:rect l="l" t="t" r="r" b="b"/>
                <a:pathLst>
                  <a:path w="158316" h="1010" extrusionOk="0">
                    <a:moveTo>
                      <a:pt x="79158" y="1"/>
                    </a:moveTo>
                    <a:lnTo>
                      <a:pt x="39579" y="127"/>
                    </a:lnTo>
                    <a:lnTo>
                      <a:pt x="19790" y="253"/>
                    </a:lnTo>
                    <a:lnTo>
                      <a:pt x="0" y="505"/>
                    </a:lnTo>
                    <a:lnTo>
                      <a:pt x="19790" y="757"/>
                    </a:lnTo>
                    <a:lnTo>
                      <a:pt x="39579" y="883"/>
                    </a:lnTo>
                    <a:lnTo>
                      <a:pt x="79158" y="1009"/>
                    </a:lnTo>
                    <a:lnTo>
                      <a:pt x="118737" y="883"/>
                    </a:lnTo>
                    <a:lnTo>
                      <a:pt x="138527" y="757"/>
                    </a:lnTo>
                    <a:lnTo>
                      <a:pt x="158316" y="505"/>
                    </a:lnTo>
                    <a:lnTo>
                      <a:pt x="138527" y="253"/>
                    </a:lnTo>
                    <a:lnTo>
                      <a:pt x="118737" y="127"/>
                    </a:lnTo>
                    <a:lnTo>
                      <a:pt x="7915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09" name="Google Shape;509;p46"/>
              <p:cNvSpPr/>
              <p:nvPr/>
            </p:nvSpPr>
            <p:spPr>
              <a:xfrm>
                <a:off x="3584675" y="2559106"/>
                <a:ext cx="2747875" cy="28400"/>
              </a:xfrm>
              <a:custGeom>
                <a:avLst/>
                <a:gdLst/>
                <a:ahLst/>
                <a:cxnLst/>
                <a:rect l="l" t="t" r="r" b="b"/>
                <a:pathLst>
                  <a:path w="109915" h="1136" extrusionOk="0">
                    <a:moveTo>
                      <a:pt x="54957" y="1"/>
                    </a:moveTo>
                    <a:lnTo>
                      <a:pt x="27479" y="253"/>
                    </a:lnTo>
                    <a:lnTo>
                      <a:pt x="13740" y="379"/>
                    </a:lnTo>
                    <a:lnTo>
                      <a:pt x="1" y="631"/>
                    </a:lnTo>
                    <a:lnTo>
                      <a:pt x="13740" y="883"/>
                    </a:lnTo>
                    <a:lnTo>
                      <a:pt x="27479" y="1009"/>
                    </a:lnTo>
                    <a:lnTo>
                      <a:pt x="54957" y="1135"/>
                    </a:lnTo>
                    <a:lnTo>
                      <a:pt x="82436" y="1009"/>
                    </a:lnTo>
                    <a:lnTo>
                      <a:pt x="96175" y="883"/>
                    </a:lnTo>
                    <a:lnTo>
                      <a:pt x="109914" y="631"/>
                    </a:lnTo>
                    <a:lnTo>
                      <a:pt x="96175" y="379"/>
                    </a:lnTo>
                    <a:lnTo>
                      <a:pt x="82436" y="127"/>
                    </a:lnTo>
                    <a:lnTo>
                      <a:pt x="5495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10" name="Google Shape;510;p46"/>
              <p:cNvSpPr/>
              <p:nvPr/>
            </p:nvSpPr>
            <p:spPr>
              <a:xfrm>
                <a:off x="3452325" y="2984531"/>
                <a:ext cx="3116550" cy="28375"/>
              </a:xfrm>
              <a:custGeom>
                <a:avLst/>
                <a:gdLst/>
                <a:ahLst/>
                <a:cxnLst/>
                <a:rect l="l" t="t" r="r" b="b"/>
                <a:pathLst>
                  <a:path w="124662" h="1135" extrusionOk="0">
                    <a:moveTo>
                      <a:pt x="62394" y="0"/>
                    </a:moveTo>
                    <a:lnTo>
                      <a:pt x="31260" y="126"/>
                    </a:lnTo>
                    <a:lnTo>
                      <a:pt x="15631" y="252"/>
                    </a:lnTo>
                    <a:lnTo>
                      <a:pt x="1" y="630"/>
                    </a:lnTo>
                    <a:lnTo>
                      <a:pt x="15631" y="883"/>
                    </a:lnTo>
                    <a:lnTo>
                      <a:pt x="31260" y="1009"/>
                    </a:lnTo>
                    <a:lnTo>
                      <a:pt x="62394" y="1135"/>
                    </a:lnTo>
                    <a:lnTo>
                      <a:pt x="93528" y="1009"/>
                    </a:lnTo>
                    <a:lnTo>
                      <a:pt x="109158" y="883"/>
                    </a:lnTo>
                    <a:lnTo>
                      <a:pt x="124662" y="630"/>
                    </a:lnTo>
                    <a:lnTo>
                      <a:pt x="109158" y="252"/>
                    </a:lnTo>
                    <a:lnTo>
                      <a:pt x="93528" y="126"/>
                    </a:lnTo>
                    <a:lnTo>
                      <a:pt x="6239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11" name="Google Shape;511;p46"/>
              <p:cNvSpPr/>
              <p:nvPr/>
            </p:nvSpPr>
            <p:spPr>
              <a:xfrm>
                <a:off x="1826325" y="2448831"/>
                <a:ext cx="2795125" cy="28375"/>
              </a:xfrm>
              <a:custGeom>
                <a:avLst/>
                <a:gdLst/>
                <a:ahLst/>
                <a:cxnLst/>
                <a:rect l="l" t="t" r="r" b="b"/>
                <a:pathLst>
                  <a:path w="111805" h="1135" extrusionOk="0">
                    <a:moveTo>
                      <a:pt x="55839" y="0"/>
                    </a:moveTo>
                    <a:lnTo>
                      <a:pt x="27857" y="126"/>
                    </a:lnTo>
                    <a:lnTo>
                      <a:pt x="13991" y="252"/>
                    </a:lnTo>
                    <a:lnTo>
                      <a:pt x="0" y="630"/>
                    </a:lnTo>
                    <a:lnTo>
                      <a:pt x="13991" y="883"/>
                    </a:lnTo>
                    <a:lnTo>
                      <a:pt x="27857" y="1009"/>
                    </a:lnTo>
                    <a:lnTo>
                      <a:pt x="55839" y="1135"/>
                    </a:lnTo>
                    <a:lnTo>
                      <a:pt x="83822" y="1009"/>
                    </a:lnTo>
                    <a:lnTo>
                      <a:pt x="97813" y="883"/>
                    </a:lnTo>
                    <a:lnTo>
                      <a:pt x="111804" y="630"/>
                    </a:lnTo>
                    <a:lnTo>
                      <a:pt x="97813" y="252"/>
                    </a:lnTo>
                    <a:lnTo>
                      <a:pt x="83822" y="126"/>
                    </a:lnTo>
                    <a:lnTo>
                      <a:pt x="558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12" name="Google Shape;512;p46"/>
              <p:cNvSpPr/>
              <p:nvPr/>
            </p:nvSpPr>
            <p:spPr>
              <a:xfrm>
                <a:off x="742200" y="1786881"/>
                <a:ext cx="6642850" cy="1894275"/>
              </a:xfrm>
              <a:custGeom>
                <a:avLst/>
                <a:gdLst/>
                <a:ahLst/>
                <a:cxnLst/>
                <a:rect l="l" t="t" r="r" b="b"/>
                <a:pathLst>
                  <a:path w="265714" h="75771" extrusionOk="0">
                    <a:moveTo>
                      <a:pt x="8210" y="0"/>
                    </a:moveTo>
                    <a:cubicBezTo>
                      <a:pt x="40" y="0"/>
                      <a:pt x="1" y="12249"/>
                      <a:pt x="8093" y="12249"/>
                    </a:cubicBezTo>
                    <a:cubicBezTo>
                      <a:pt x="8251" y="12249"/>
                      <a:pt x="8412" y="12244"/>
                      <a:pt x="8576" y="12235"/>
                    </a:cubicBezTo>
                    <a:lnTo>
                      <a:pt x="225000" y="12235"/>
                    </a:lnTo>
                    <a:cubicBezTo>
                      <a:pt x="239243" y="12235"/>
                      <a:pt x="250587" y="23705"/>
                      <a:pt x="250587" y="37949"/>
                    </a:cubicBezTo>
                    <a:cubicBezTo>
                      <a:pt x="250587" y="52066"/>
                      <a:pt x="239243" y="63536"/>
                      <a:pt x="225000" y="63536"/>
                    </a:cubicBezTo>
                    <a:lnTo>
                      <a:pt x="8576" y="63536"/>
                    </a:lnTo>
                    <a:cubicBezTo>
                      <a:pt x="8412" y="63527"/>
                      <a:pt x="8251" y="63522"/>
                      <a:pt x="8093" y="63522"/>
                    </a:cubicBezTo>
                    <a:cubicBezTo>
                      <a:pt x="1" y="63522"/>
                      <a:pt x="40" y="75771"/>
                      <a:pt x="8210" y="75771"/>
                    </a:cubicBezTo>
                    <a:cubicBezTo>
                      <a:pt x="8330" y="75771"/>
                      <a:pt x="8452" y="75768"/>
                      <a:pt x="8576" y="75763"/>
                    </a:cubicBezTo>
                    <a:lnTo>
                      <a:pt x="225000" y="75763"/>
                    </a:lnTo>
                    <a:cubicBezTo>
                      <a:pt x="242898" y="75763"/>
                      <a:pt x="258402" y="63158"/>
                      <a:pt x="262058" y="45637"/>
                    </a:cubicBezTo>
                    <a:cubicBezTo>
                      <a:pt x="265713" y="28117"/>
                      <a:pt x="256512" y="10470"/>
                      <a:pt x="240125" y="3286"/>
                    </a:cubicBezTo>
                    <a:lnTo>
                      <a:pt x="240125" y="3159"/>
                    </a:lnTo>
                    <a:cubicBezTo>
                      <a:pt x="235336" y="1143"/>
                      <a:pt x="230294" y="8"/>
                      <a:pt x="225000" y="8"/>
                    </a:cubicBezTo>
                    <a:lnTo>
                      <a:pt x="8576" y="8"/>
                    </a:lnTo>
                    <a:cubicBezTo>
                      <a:pt x="8452" y="3"/>
                      <a:pt x="8330" y="0"/>
                      <a:pt x="821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13" name="Google Shape;513;p46"/>
              <p:cNvSpPr/>
              <p:nvPr/>
            </p:nvSpPr>
            <p:spPr>
              <a:xfrm>
                <a:off x="717950" y="1768181"/>
                <a:ext cx="6692300" cy="1932000"/>
              </a:xfrm>
              <a:custGeom>
                <a:avLst/>
                <a:gdLst/>
                <a:ahLst/>
                <a:cxnLst/>
                <a:rect l="l" t="t" r="r" b="b"/>
                <a:pathLst>
                  <a:path w="267692" h="77280" extrusionOk="0">
                    <a:moveTo>
                      <a:pt x="225970" y="1513"/>
                    </a:moveTo>
                    <a:cubicBezTo>
                      <a:pt x="231012" y="1513"/>
                      <a:pt x="236053" y="2521"/>
                      <a:pt x="240843" y="4664"/>
                    </a:cubicBezTo>
                    <a:cubicBezTo>
                      <a:pt x="256851" y="11596"/>
                      <a:pt x="265801" y="28991"/>
                      <a:pt x="262271" y="46133"/>
                    </a:cubicBezTo>
                    <a:cubicBezTo>
                      <a:pt x="258742" y="63402"/>
                      <a:pt x="243616" y="75754"/>
                      <a:pt x="225970" y="75754"/>
                    </a:cubicBezTo>
                    <a:lnTo>
                      <a:pt x="9546" y="75754"/>
                    </a:lnTo>
                    <a:cubicBezTo>
                      <a:pt x="2361" y="75754"/>
                      <a:pt x="2361" y="65040"/>
                      <a:pt x="9546" y="65040"/>
                    </a:cubicBezTo>
                    <a:lnTo>
                      <a:pt x="225970" y="64914"/>
                    </a:lnTo>
                    <a:cubicBezTo>
                      <a:pt x="240591" y="64914"/>
                      <a:pt x="252314" y="53192"/>
                      <a:pt x="252314" y="38570"/>
                    </a:cubicBezTo>
                    <a:cubicBezTo>
                      <a:pt x="252314" y="24075"/>
                      <a:pt x="240591" y="12227"/>
                      <a:pt x="225970" y="12227"/>
                    </a:cubicBezTo>
                    <a:lnTo>
                      <a:pt x="9546" y="12227"/>
                    </a:lnTo>
                    <a:cubicBezTo>
                      <a:pt x="2361" y="12227"/>
                      <a:pt x="2361" y="1513"/>
                      <a:pt x="9546" y="1513"/>
                    </a:cubicBezTo>
                    <a:close/>
                    <a:moveTo>
                      <a:pt x="9546" y="0"/>
                    </a:moveTo>
                    <a:cubicBezTo>
                      <a:pt x="7025" y="0"/>
                      <a:pt x="4630" y="1387"/>
                      <a:pt x="3496" y="3529"/>
                    </a:cubicBezTo>
                    <a:cubicBezTo>
                      <a:pt x="2865" y="4664"/>
                      <a:pt x="2613" y="5798"/>
                      <a:pt x="2613" y="6933"/>
                    </a:cubicBezTo>
                    <a:cubicBezTo>
                      <a:pt x="2613" y="10714"/>
                      <a:pt x="5638" y="13739"/>
                      <a:pt x="9546" y="13739"/>
                    </a:cubicBezTo>
                    <a:lnTo>
                      <a:pt x="225970" y="13739"/>
                    </a:lnTo>
                    <a:cubicBezTo>
                      <a:pt x="239457" y="14117"/>
                      <a:pt x="250297" y="25209"/>
                      <a:pt x="250297" y="38697"/>
                    </a:cubicBezTo>
                    <a:cubicBezTo>
                      <a:pt x="250297" y="52184"/>
                      <a:pt x="239457" y="63150"/>
                      <a:pt x="225970" y="63528"/>
                    </a:cubicBezTo>
                    <a:lnTo>
                      <a:pt x="9546" y="63528"/>
                    </a:lnTo>
                    <a:cubicBezTo>
                      <a:pt x="9383" y="63519"/>
                      <a:pt x="9222" y="63515"/>
                      <a:pt x="9065" y="63515"/>
                    </a:cubicBezTo>
                    <a:cubicBezTo>
                      <a:pt x="1" y="63515"/>
                      <a:pt x="1" y="77280"/>
                      <a:pt x="9065" y="77280"/>
                    </a:cubicBezTo>
                    <a:cubicBezTo>
                      <a:pt x="9222" y="77280"/>
                      <a:pt x="9383" y="77275"/>
                      <a:pt x="9546" y="77267"/>
                    </a:cubicBezTo>
                    <a:lnTo>
                      <a:pt x="225970" y="77267"/>
                    </a:lnTo>
                    <a:cubicBezTo>
                      <a:pt x="244373" y="77267"/>
                      <a:pt x="260255" y="64410"/>
                      <a:pt x="263910" y="46511"/>
                    </a:cubicBezTo>
                    <a:cubicBezTo>
                      <a:pt x="267691" y="28613"/>
                      <a:pt x="258238" y="10462"/>
                      <a:pt x="241474" y="3151"/>
                    </a:cubicBezTo>
                    <a:cubicBezTo>
                      <a:pt x="236558" y="1134"/>
                      <a:pt x="231264" y="0"/>
                      <a:pt x="2259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14" name="Google Shape;514;p46"/>
              <p:cNvSpPr/>
              <p:nvPr/>
            </p:nvSpPr>
            <p:spPr>
              <a:xfrm>
                <a:off x="203450" y="498031"/>
                <a:ext cx="5823425" cy="1323950"/>
              </a:xfrm>
              <a:custGeom>
                <a:avLst/>
                <a:gdLst/>
                <a:ahLst/>
                <a:cxnLst/>
                <a:rect l="l" t="t" r="r" b="b"/>
                <a:pathLst>
                  <a:path w="232937" h="52958" extrusionOk="0">
                    <a:moveTo>
                      <a:pt x="205836" y="1522"/>
                    </a:moveTo>
                    <a:cubicBezTo>
                      <a:pt x="219449" y="1900"/>
                      <a:pt x="230163" y="12866"/>
                      <a:pt x="230163" y="26479"/>
                    </a:cubicBezTo>
                    <a:cubicBezTo>
                      <a:pt x="230163" y="39966"/>
                      <a:pt x="219449" y="51058"/>
                      <a:pt x="205836" y="51436"/>
                    </a:cubicBezTo>
                    <a:lnTo>
                      <a:pt x="5421" y="51436"/>
                    </a:lnTo>
                    <a:cubicBezTo>
                      <a:pt x="2017" y="51436"/>
                      <a:pt x="2017" y="46394"/>
                      <a:pt x="5421" y="46394"/>
                    </a:cubicBezTo>
                    <a:lnTo>
                      <a:pt x="205836" y="46394"/>
                    </a:lnTo>
                    <a:cubicBezTo>
                      <a:pt x="206062" y="46402"/>
                      <a:pt x="206288" y="46406"/>
                      <a:pt x="206512" y="46406"/>
                    </a:cubicBezTo>
                    <a:cubicBezTo>
                      <a:pt x="217427" y="46406"/>
                      <a:pt x="226382" y="37471"/>
                      <a:pt x="226382" y="26479"/>
                    </a:cubicBezTo>
                    <a:cubicBezTo>
                      <a:pt x="226382" y="15487"/>
                      <a:pt x="217427" y="6552"/>
                      <a:pt x="206512" y="6552"/>
                    </a:cubicBezTo>
                    <a:cubicBezTo>
                      <a:pt x="206288" y="6552"/>
                      <a:pt x="206062" y="6556"/>
                      <a:pt x="205836" y="6563"/>
                    </a:cubicBezTo>
                    <a:lnTo>
                      <a:pt x="5421" y="6563"/>
                    </a:lnTo>
                    <a:cubicBezTo>
                      <a:pt x="2017" y="6563"/>
                      <a:pt x="2017" y="1522"/>
                      <a:pt x="5421" y="1522"/>
                    </a:cubicBezTo>
                    <a:close/>
                    <a:moveTo>
                      <a:pt x="206521" y="0"/>
                    </a:moveTo>
                    <a:cubicBezTo>
                      <a:pt x="206294" y="0"/>
                      <a:pt x="206065" y="3"/>
                      <a:pt x="205836" y="9"/>
                    </a:cubicBezTo>
                    <a:lnTo>
                      <a:pt x="5421" y="9"/>
                    </a:lnTo>
                    <a:cubicBezTo>
                      <a:pt x="0" y="9"/>
                      <a:pt x="0" y="7950"/>
                      <a:pt x="5421" y="8076"/>
                    </a:cubicBezTo>
                    <a:lnTo>
                      <a:pt x="205836" y="8076"/>
                    </a:lnTo>
                    <a:cubicBezTo>
                      <a:pt x="215794" y="8328"/>
                      <a:pt x="223735" y="16521"/>
                      <a:pt x="223735" y="26479"/>
                    </a:cubicBezTo>
                    <a:cubicBezTo>
                      <a:pt x="223735" y="36437"/>
                      <a:pt x="215794" y="44630"/>
                      <a:pt x="205836" y="44882"/>
                    </a:cubicBezTo>
                    <a:lnTo>
                      <a:pt x="5421" y="44882"/>
                    </a:lnTo>
                    <a:cubicBezTo>
                      <a:pt x="0" y="44882"/>
                      <a:pt x="0" y="52949"/>
                      <a:pt x="5421" y="52949"/>
                    </a:cubicBezTo>
                    <a:lnTo>
                      <a:pt x="205836" y="52949"/>
                    </a:lnTo>
                    <a:cubicBezTo>
                      <a:pt x="206065" y="52955"/>
                      <a:pt x="206294" y="52958"/>
                      <a:pt x="206521" y="52958"/>
                    </a:cubicBezTo>
                    <a:cubicBezTo>
                      <a:pt x="221084" y="52958"/>
                      <a:pt x="232937" y="41123"/>
                      <a:pt x="232937" y="26479"/>
                    </a:cubicBezTo>
                    <a:cubicBezTo>
                      <a:pt x="232937" y="11834"/>
                      <a:pt x="221084" y="0"/>
                      <a:pt x="20652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15" name="Google Shape;515;p46"/>
              <p:cNvSpPr/>
              <p:nvPr/>
            </p:nvSpPr>
            <p:spPr>
              <a:xfrm>
                <a:off x="1019600" y="1018181"/>
                <a:ext cx="4008350" cy="15800"/>
              </a:xfrm>
              <a:custGeom>
                <a:avLst/>
                <a:gdLst/>
                <a:ahLst/>
                <a:cxnLst/>
                <a:rect l="l" t="t" r="r" b="b"/>
                <a:pathLst>
                  <a:path w="160334" h="632" extrusionOk="0">
                    <a:moveTo>
                      <a:pt x="80167" y="1"/>
                    </a:moveTo>
                    <a:lnTo>
                      <a:pt x="40084" y="127"/>
                    </a:lnTo>
                    <a:lnTo>
                      <a:pt x="20042" y="127"/>
                    </a:lnTo>
                    <a:lnTo>
                      <a:pt x="1" y="379"/>
                    </a:lnTo>
                    <a:lnTo>
                      <a:pt x="20042" y="505"/>
                    </a:lnTo>
                    <a:lnTo>
                      <a:pt x="40084" y="505"/>
                    </a:lnTo>
                    <a:lnTo>
                      <a:pt x="80167" y="631"/>
                    </a:lnTo>
                    <a:lnTo>
                      <a:pt x="120250" y="505"/>
                    </a:lnTo>
                    <a:lnTo>
                      <a:pt x="140292" y="505"/>
                    </a:lnTo>
                    <a:lnTo>
                      <a:pt x="160333" y="379"/>
                    </a:lnTo>
                    <a:lnTo>
                      <a:pt x="140292" y="127"/>
                    </a:lnTo>
                    <a:lnTo>
                      <a:pt x="120250" y="127"/>
                    </a:lnTo>
                    <a:lnTo>
                      <a:pt x="8016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16" name="Google Shape;516;p46"/>
              <p:cNvSpPr/>
              <p:nvPr/>
            </p:nvSpPr>
            <p:spPr>
              <a:xfrm>
                <a:off x="868307" y="1128481"/>
                <a:ext cx="2977900" cy="15775"/>
              </a:xfrm>
              <a:custGeom>
                <a:avLst/>
                <a:gdLst/>
                <a:ahLst/>
                <a:cxnLst/>
                <a:rect l="l" t="t" r="r" b="b"/>
                <a:pathLst>
                  <a:path w="119116" h="631" extrusionOk="0">
                    <a:moveTo>
                      <a:pt x="29748" y="0"/>
                    </a:moveTo>
                    <a:lnTo>
                      <a:pt x="14874" y="126"/>
                    </a:lnTo>
                    <a:lnTo>
                      <a:pt x="1" y="253"/>
                    </a:lnTo>
                    <a:lnTo>
                      <a:pt x="14874" y="379"/>
                    </a:lnTo>
                    <a:lnTo>
                      <a:pt x="29748" y="505"/>
                    </a:lnTo>
                    <a:lnTo>
                      <a:pt x="59495" y="631"/>
                    </a:lnTo>
                    <a:lnTo>
                      <a:pt x="89368" y="505"/>
                    </a:lnTo>
                    <a:lnTo>
                      <a:pt x="104242" y="379"/>
                    </a:lnTo>
                    <a:lnTo>
                      <a:pt x="119116" y="253"/>
                    </a:lnTo>
                    <a:lnTo>
                      <a:pt x="104242" y="126"/>
                    </a:lnTo>
                    <a:lnTo>
                      <a:pt x="8936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17" name="Google Shape;517;p46"/>
              <p:cNvSpPr/>
              <p:nvPr/>
            </p:nvSpPr>
            <p:spPr>
              <a:xfrm>
                <a:off x="1763300" y="1336456"/>
                <a:ext cx="1941150" cy="12625"/>
              </a:xfrm>
              <a:custGeom>
                <a:avLst/>
                <a:gdLst/>
                <a:ahLst/>
                <a:cxnLst/>
                <a:rect l="l" t="t" r="r" b="b"/>
                <a:pathLst>
                  <a:path w="77646" h="505" extrusionOk="0">
                    <a:moveTo>
                      <a:pt x="19411" y="1"/>
                    </a:moveTo>
                    <a:cubicBezTo>
                      <a:pt x="12983" y="1"/>
                      <a:pt x="6555" y="1"/>
                      <a:pt x="0" y="253"/>
                    </a:cubicBezTo>
                    <a:cubicBezTo>
                      <a:pt x="6555" y="379"/>
                      <a:pt x="12983" y="379"/>
                      <a:pt x="19411" y="505"/>
                    </a:cubicBezTo>
                    <a:lnTo>
                      <a:pt x="58234" y="505"/>
                    </a:lnTo>
                    <a:cubicBezTo>
                      <a:pt x="64663" y="379"/>
                      <a:pt x="71217" y="253"/>
                      <a:pt x="77645" y="253"/>
                    </a:cubicBezTo>
                    <a:cubicBezTo>
                      <a:pt x="71217" y="1"/>
                      <a:pt x="64663" y="1"/>
                      <a:pt x="5823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18" name="Google Shape;518;p46"/>
              <p:cNvSpPr/>
              <p:nvPr/>
            </p:nvSpPr>
            <p:spPr>
              <a:xfrm>
                <a:off x="672975" y="1462506"/>
                <a:ext cx="2149150" cy="15775"/>
              </a:xfrm>
              <a:custGeom>
                <a:avLst/>
                <a:gdLst/>
                <a:ahLst/>
                <a:cxnLst/>
                <a:rect l="l" t="t" r="r" b="b"/>
                <a:pathLst>
                  <a:path w="85966" h="631" extrusionOk="0">
                    <a:moveTo>
                      <a:pt x="42983" y="0"/>
                    </a:moveTo>
                    <a:lnTo>
                      <a:pt x="21555" y="126"/>
                    </a:lnTo>
                    <a:lnTo>
                      <a:pt x="10841" y="253"/>
                    </a:lnTo>
                    <a:lnTo>
                      <a:pt x="1" y="379"/>
                    </a:lnTo>
                    <a:lnTo>
                      <a:pt x="10841" y="505"/>
                    </a:lnTo>
                    <a:lnTo>
                      <a:pt x="21555" y="631"/>
                    </a:lnTo>
                    <a:lnTo>
                      <a:pt x="64411" y="631"/>
                    </a:lnTo>
                    <a:lnTo>
                      <a:pt x="75251" y="505"/>
                    </a:lnTo>
                    <a:lnTo>
                      <a:pt x="85965" y="379"/>
                    </a:lnTo>
                    <a:lnTo>
                      <a:pt x="75251" y="253"/>
                    </a:lnTo>
                    <a:lnTo>
                      <a:pt x="64411" y="126"/>
                    </a:lnTo>
                    <a:lnTo>
                      <a:pt x="4298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19" name="Google Shape;519;p46"/>
              <p:cNvSpPr/>
              <p:nvPr/>
            </p:nvSpPr>
            <p:spPr>
              <a:xfrm>
                <a:off x="3861975" y="1235631"/>
                <a:ext cx="1726875" cy="15775"/>
              </a:xfrm>
              <a:custGeom>
                <a:avLst/>
                <a:gdLst/>
                <a:ahLst/>
                <a:cxnLst/>
                <a:rect l="l" t="t" r="r" b="b"/>
                <a:pathLst>
                  <a:path w="69075" h="631" extrusionOk="0">
                    <a:moveTo>
                      <a:pt x="34538" y="0"/>
                    </a:moveTo>
                    <a:lnTo>
                      <a:pt x="17269" y="126"/>
                    </a:lnTo>
                    <a:cubicBezTo>
                      <a:pt x="11471" y="126"/>
                      <a:pt x="5799" y="252"/>
                      <a:pt x="1" y="378"/>
                    </a:cubicBezTo>
                    <a:cubicBezTo>
                      <a:pt x="5799" y="378"/>
                      <a:pt x="11471" y="504"/>
                      <a:pt x="17269" y="630"/>
                    </a:cubicBezTo>
                    <a:lnTo>
                      <a:pt x="51806" y="630"/>
                    </a:lnTo>
                    <a:cubicBezTo>
                      <a:pt x="57605" y="504"/>
                      <a:pt x="63277" y="504"/>
                      <a:pt x="69075" y="378"/>
                    </a:cubicBezTo>
                    <a:cubicBezTo>
                      <a:pt x="63277" y="126"/>
                      <a:pt x="57605" y="126"/>
                      <a:pt x="51806" y="126"/>
                    </a:cubicBezTo>
                    <a:lnTo>
                      <a:pt x="3453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grpSp>
        <p:sp>
          <p:nvSpPr>
            <p:cNvPr id="520" name="Google Shape;520;p46"/>
            <p:cNvSpPr/>
            <p:nvPr/>
          </p:nvSpPr>
          <p:spPr>
            <a:xfrm>
              <a:off x="-219725" y="-51373"/>
              <a:ext cx="3728949" cy="696700"/>
            </a:xfrm>
            <a:custGeom>
              <a:avLst/>
              <a:gdLst/>
              <a:ahLst/>
              <a:cxnLst/>
              <a:rect l="l" t="t" r="r" b="b"/>
              <a:pathLst>
                <a:path w="244281" h="64915" extrusionOk="0">
                  <a:moveTo>
                    <a:pt x="212517" y="1513"/>
                  </a:moveTo>
                  <a:cubicBezTo>
                    <a:pt x="229659" y="1513"/>
                    <a:pt x="243524" y="15378"/>
                    <a:pt x="243524" y="32521"/>
                  </a:cubicBezTo>
                  <a:cubicBezTo>
                    <a:pt x="243524" y="49537"/>
                    <a:pt x="229659" y="63402"/>
                    <a:pt x="212517" y="63402"/>
                  </a:cubicBezTo>
                  <a:lnTo>
                    <a:pt x="2647" y="63402"/>
                  </a:lnTo>
                  <a:cubicBezTo>
                    <a:pt x="13235" y="36806"/>
                    <a:pt x="13361" y="15882"/>
                    <a:pt x="3152" y="1513"/>
                  </a:cubicBezTo>
                  <a:close/>
                  <a:moveTo>
                    <a:pt x="0" y="0"/>
                  </a:moveTo>
                  <a:lnTo>
                    <a:pt x="1009" y="1135"/>
                  </a:lnTo>
                  <a:cubicBezTo>
                    <a:pt x="11849" y="15378"/>
                    <a:pt x="11849" y="36428"/>
                    <a:pt x="883" y="63906"/>
                  </a:cubicBezTo>
                  <a:lnTo>
                    <a:pt x="505" y="64915"/>
                  </a:lnTo>
                  <a:lnTo>
                    <a:pt x="212517" y="64915"/>
                  </a:lnTo>
                  <a:cubicBezTo>
                    <a:pt x="230163" y="64537"/>
                    <a:pt x="244281" y="50167"/>
                    <a:pt x="244281" y="32521"/>
                  </a:cubicBezTo>
                  <a:cubicBezTo>
                    <a:pt x="244281" y="14748"/>
                    <a:pt x="230163" y="378"/>
                    <a:pt x="2125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grpSp>
      <p:sp>
        <p:nvSpPr>
          <p:cNvPr id="521" name="Google Shape;521;p46"/>
          <p:cNvSpPr/>
          <p:nvPr/>
        </p:nvSpPr>
        <p:spPr>
          <a:xfrm>
            <a:off x="7767367" y="146133"/>
            <a:ext cx="573200" cy="573200"/>
          </a:xfrm>
          <a:prstGeom prst="rect">
            <a:avLst/>
          </a:prstGeom>
          <a:solidFill>
            <a:schemeClr val="lt1"/>
          </a:solidFill>
          <a:ln>
            <a:noFill/>
          </a:ln>
        </p:spPr>
        <p:txBody>
          <a:bodyPr spcFirstLastPara="1" wrap="square" lIns="121900" tIns="121900" rIns="121900" bIns="121900" anchor="ctr" anchorCtr="0">
            <a:noAutofit/>
          </a:bodyPr>
          <a:lstStyle/>
          <a:p>
            <a:endParaRPr sz="1867" dirty="0"/>
          </a:p>
        </p:txBody>
      </p:sp>
      <p:sp>
        <p:nvSpPr>
          <p:cNvPr id="522" name="Google Shape;522;p46"/>
          <p:cNvSpPr/>
          <p:nvPr/>
        </p:nvSpPr>
        <p:spPr>
          <a:xfrm>
            <a:off x="4085867" y="719333"/>
            <a:ext cx="716800" cy="716800"/>
          </a:xfrm>
          <a:prstGeom prst="ellipse">
            <a:avLst/>
          </a:prstGeom>
          <a:solidFill>
            <a:schemeClr val="dk1"/>
          </a:solidFill>
          <a:ln>
            <a:noFill/>
          </a:ln>
        </p:spPr>
        <p:txBody>
          <a:bodyPr spcFirstLastPara="1" wrap="square" lIns="121900" tIns="121900" rIns="121900" bIns="121900" anchor="ctr" anchorCtr="0">
            <a:noAutofit/>
          </a:bodyPr>
          <a:lstStyle/>
          <a:p>
            <a:endParaRPr sz="1867" dirty="0"/>
          </a:p>
        </p:txBody>
      </p:sp>
      <p:sp>
        <p:nvSpPr>
          <p:cNvPr id="523" name="Google Shape;523;p46"/>
          <p:cNvSpPr/>
          <p:nvPr/>
        </p:nvSpPr>
        <p:spPr>
          <a:xfrm>
            <a:off x="11241033" y="3773967"/>
            <a:ext cx="573200" cy="573200"/>
          </a:xfrm>
          <a:prstGeom prst="ellipse">
            <a:avLst/>
          </a:prstGeom>
          <a:solidFill>
            <a:schemeClr val="lt2"/>
          </a:solidFill>
          <a:ln>
            <a:noFill/>
          </a:ln>
        </p:spPr>
        <p:txBody>
          <a:bodyPr spcFirstLastPara="1" wrap="square" lIns="121900" tIns="121900" rIns="121900" bIns="121900" anchor="ctr" anchorCtr="0">
            <a:noAutofit/>
          </a:bodyPr>
          <a:lstStyle/>
          <a:p>
            <a:endParaRPr sz="1867" dirty="0"/>
          </a:p>
        </p:txBody>
      </p:sp>
      <p:sp>
        <p:nvSpPr>
          <p:cNvPr id="524" name="Google Shape;524;p46">
            <a:hlinkClick r:id="" action="ppaction://hlinkshowjump?jump=previousslide"/>
          </p:cNvPr>
          <p:cNvSpPr txBox="1"/>
          <p:nvPr/>
        </p:nvSpPr>
        <p:spPr>
          <a:xfrm>
            <a:off x="950967" y="5552733"/>
            <a:ext cx="1597200" cy="578000"/>
          </a:xfrm>
          <a:prstGeom prst="rect">
            <a:avLst/>
          </a:prstGeom>
          <a:solidFill>
            <a:schemeClr val="dk1"/>
          </a:solidFill>
          <a:ln>
            <a:noFill/>
          </a:ln>
        </p:spPr>
        <p:txBody>
          <a:bodyPr spcFirstLastPara="1" wrap="square" lIns="121900" tIns="121900" rIns="121900" bIns="121900" anchor="ctr" anchorCtr="0">
            <a:noAutofit/>
          </a:bodyPr>
          <a:lstStyle/>
          <a:p>
            <a:pPr algn="ctr"/>
            <a:r>
              <a:rPr lang="en" sz="2133">
                <a:solidFill>
                  <a:schemeClr val="accent1"/>
                </a:solidFill>
                <a:latin typeface="Signika"/>
                <a:ea typeface="Signika"/>
                <a:cs typeface="Signika"/>
                <a:sym typeface="Signika"/>
              </a:rPr>
              <a:t>Back</a:t>
            </a:r>
            <a:endParaRPr sz="2133" dirty="0">
              <a:solidFill>
                <a:schemeClr val="accent1"/>
              </a:solidFill>
              <a:latin typeface="Signika"/>
              <a:ea typeface="Signika"/>
              <a:cs typeface="Signika"/>
              <a:sym typeface="Signika"/>
            </a:endParaRPr>
          </a:p>
        </p:txBody>
      </p:sp>
      <p:sp>
        <p:nvSpPr>
          <p:cNvPr id="525" name="Google Shape;525;p46">
            <a:hlinkClick r:id="rId3" action="ppaction://hlinksldjump"/>
          </p:cNvPr>
          <p:cNvSpPr/>
          <p:nvPr/>
        </p:nvSpPr>
        <p:spPr>
          <a:xfrm>
            <a:off x="5845035" y="5552733"/>
            <a:ext cx="573200" cy="573200"/>
          </a:xfrm>
          <a:prstGeom prst="rect">
            <a:avLst/>
          </a:prstGeom>
          <a:solidFill>
            <a:schemeClr val="dk1"/>
          </a:solidFill>
          <a:ln>
            <a:noFill/>
          </a:ln>
        </p:spPr>
        <p:txBody>
          <a:bodyPr spcFirstLastPara="1" wrap="square" lIns="121900" tIns="121900" rIns="121900" bIns="121900" anchor="ctr" anchorCtr="0">
            <a:noAutofit/>
          </a:bodyPr>
          <a:lstStyle/>
          <a:p>
            <a:endParaRPr sz="1867" dirty="0"/>
          </a:p>
        </p:txBody>
      </p:sp>
      <p:sp>
        <p:nvSpPr>
          <p:cNvPr id="526" name="Google Shape;526;p46"/>
          <p:cNvSpPr/>
          <p:nvPr/>
        </p:nvSpPr>
        <p:spPr>
          <a:xfrm>
            <a:off x="5894171" y="5620393"/>
            <a:ext cx="474928" cy="437880"/>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121900" tIns="121900" rIns="121900" bIns="121900" anchor="ctr" anchorCtr="0">
            <a:noAutofit/>
          </a:bodyPr>
          <a:lstStyle/>
          <a:p>
            <a:endParaRPr sz="1867" dirty="0"/>
          </a:p>
        </p:txBody>
      </p:sp>
      <p:sp>
        <p:nvSpPr>
          <p:cNvPr id="527" name="Google Shape;527;p46">
            <a:hlinkClick r:id="" action="ppaction://hlinkshowjump?jump=nextslide"/>
          </p:cNvPr>
          <p:cNvSpPr txBox="1"/>
          <p:nvPr/>
        </p:nvSpPr>
        <p:spPr>
          <a:xfrm>
            <a:off x="9643667" y="5552733"/>
            <a:ext cx="1597200" cy="578000"/>
          </a:xfrm>
          <a:prstGeom prst="rect">
            <a:avLst/>
          </a:prstGeom>
          <a:solidFill>
            <a:schemeClr val="dk1"/>
          </a:solidFill>
          <a:ln>
            <a:noFill/>
          </a:ln>
        </p:spPr>
        <p:txBody>
          <a:bodyPr spcFirstLastPara="1" wrap="square" lIns="121900" tIns="121900" rIns="121900" bIns="121900" anchor="ctr" anchorCtr="0">
            <a:noAutofit/>
          </a:bodyPr>
          <a:lstStyle/>
          <a:p>
            <a:pPr algn="ctr"/>
            <a:r>
              <a:rPr lang="en" sz="2133">
                <a:solidFill>
                  <a:schemeClr val="accent1"/>
                </a:solidFill>
                <a:latin typeface="Signika"/>
                <a:ea typeface="Signika"/>
                <a:cs typeface="Signika"/>
                <a:sym typeface="Signika"/>
              </a:rPr>
              <a:t>Next</a:t>
            </a:r>
            <a:endParaRPr sz="2133" dirty="0">
              <a:solidFill>
                <a:schemeClr val="accent1"/>
              </a:solidFill>
              <a:latin typeface="Signika"/>
              <a:ea typeface="Signika"/>
              <a:cs typeface="Signika"/>
              <a:sym typeface="Signika"/>
            </a:endParaRPr>
          </a:p>
        </p:txBody>
      </p:sp>
      <p:sp>
        <p:nvSpPr>
          <p:cNvPr id="30" name="Google Shape;321;p38"/>
          <p:cNvSpPr txBox="1">
            <a:spLocks/>
          </p:cNvSpPr>
          <p:nvPr/>
        </p:nvSpPr>
        <p:spPr>
          <a:xfrm>
            <a:off x="4974867" y="1013688"/>
            <a:ext cx="6266000" cy="1060135"/>
          </a:xfrm>
          <a:prstGeom prst="rect">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chemeClr val="dk1"/>
              </a:buClr>
              <a:buSzPts val="1600"/>
              <a:buFont typeface="Palanquin"/>
              <a:buNone/>
              <a:defRPr sz="1600" b="0" i="0" u="none" strike="noStrike" cap="none">
                <a:solidFill>
                  <a:schemeClr val="dk1"/>
                </a:solidFill>
                <a:latin typeface="Palanquin"/>
                <a:ea typeface="Palanquin"/>
                <a:cs typeface="Palanquin"/>
                <a:sym typeface="Palanquin"/>
              </a:defRPr>
            </a:lvl1pPr>
            <a:lvl2pPr marL="914400" marR="0" lvl="1" indent="-330200" algn="l" rtl="0" eaLnBrk="1" hangingPunct="1">
              <a:lnSpc>
                <a:spcPct val="100000"/>
              </a:lnSpc>
              <a:spcBef>
                <a:spcPts val="0"/>
              </a:spcBef>
              <a:spcAft>
                <a:spcPts val="0"/>
              </a:spcAft>
              <a:buClr>
                <a:schemeClr val="dk1"/>
              </a:buClr>
              <a:buSzPts val="1600"/>
              <a:buFont typeface="Palanquin"/>
              <a:buNone/>
              <a:defRPr sz="1600" b="0" i="0" u="none" strike="noStrike" cap="none">
                <a:solidFill>
                  <a:schemeClr val="dk1"/>
                </a:solidFill>
                <a:latin typeface="Palanquin"/>
                <a:ea typeface="Palanquin"/>
                <a:cs typeface="Palanquin"/>
                <a:sym typeface="Palanquin"/>
              </a:defRPr>
            </a:lvl2pPr>
            <a:lvl3pPr marL="1371600" marR="0" lvl="2" indent="-330200" algn="l" rtl="0" eaLnBrk="1" hangingPunct="1">
              <a:lnSpc>
                <a:spcPct val="100000"/>
              </a:lnSpc>
              <a:spcBef>
                <a:spcPts val="0"/>
              </a:spcBef>
              <a:spcAft>
                <a:spcPts val="0"/>
              </a:spcAft>
              <a:buClr>
                <a:schemeClr val="dk1"/>
              </a:buClr>
              <a:buSzPts val="1600"/>
              <a:buFont typeface="Palanquin"/>
              <a:buNone/>
              <a:defRPr sz="1600" b="0" i="0" u="none" strike="noStrike" cap="none">
                <a:solidFill>
                  <a:schemeClr val="dk1"/>
                </a:solidFill>
                <a:latin typeface="Palanquin"/>
                <a:ea typeface="Palanquin"/>
                <a:cs typeface="Palanquin"/>
                <a:sym typeface="Palanquin"/>
              </a:defRPr>
            </a:lvl3pPr>
            <a:lvl4pPr marL="1828800" marR="0" lvl="3" indent="-330200" algn="l" rtl="0" eaLnBrk="1" hangingPunct="1">
              <a:lnSpc>
                <a:spcPct val="100000"/>
              </a:lnSpc>
              <a:spcBef>
                <a:spcPts val="0"/>
              </a:spcBef>
              <a:spcAft>
                <a:spcPts val="0"/>
              </a:spcAft>
              <a:buClr>
                <a:schemeClr val="dk1"/>
              </a:buClr>
              <a:buSzPts val="1600"/>
              <a:buFont typeface="Palanquin"/>
              <a:buNone/>
              <a:defRPr sz="1600" b="0" i="0" u="none" strike="noStrike" cap="none">
                <a:solidFill>
                  <a:schemeClr val="dk1"/>
                </a:solidFill>
                <a:latin typeface="Palanquin"/>
                <a:ea typeface="Palanquin"/>
                <a:cs typeface="Palanquin"/>
                <a:sym typeface="Palanquin"/>
              </a:defRPr>
            </a:lvl4pPr>
            <a:lvl5pPr marL="2286000" marR="0" lvl="4" indent="-330200" algn="l" rtl="0" eaLnBrk="1" hangingPunct="1">
              <a:lnSpc>
                <a:spcPct val="100000"/>
              </a:lnSpc>
              <a:spcBef>
                <a:spcPts val="0"/>
              </a:spcBef>
              <a:spcAft>
                <a:spcPts val="0"/>
              </a:spcAft>
              <a:buClr>
                <a:schemeClr val="dk1"/>
              </a:buClr>
              <a:buSzPts val="1600"/>
              <a:buFont typeface="Palanquin"/>
              <a:buNone/>
              <a:defRPr sz="1600" b="0" i="0" u="none" strike="noStrike" cap="none">
                <a:solidFill>
                  <a:schemeClr val="dk1"/>
                </a:solidFill>
                <a:latin typeface="Palanquin"/>
                <a:ea typeface="Palanquin"/>
                <a:cs typeface="Palanquin"/>
                <a:sym typeface="Palanquin"/>
              </a:defRPr>
            </a:lvl5pPr>
            <a:lvl6pPr marL="2743200" marR="0" lvl="5" indent="-330200" algn="l" rtl="0" eaLnBrk="1" hangingPunct="1">
              <a:lnSpc>
                <a:spcPct val="100000"/>
              </a:lnSpc>
              <a:spcBef>
                <a:spcPts val="0"/>
              </a:spcBef>
              <a:spcAft>
                <a:spcPts val="0"/>
              </a:spcAft>
              <a:buClr>
                <a:schemeClr val="dk1"/>
              </a:buClr>
              <a:buSzPts val="1600"/>
              <a:buFont typeface="Palanquin"/>
              <a:buNone/>
              <a:defRPr sz="1600" b="0" i="0" u="none" strike="noStrike" cap="none">
                <a:solidFill>
                  <a:schemeClr val="dk1"/>
                </a:solidFill>
                <a:latin typeface="Palanquin"/>
                <a:ea typeface="Palanquin"/>
                <a:cs typeface="Palanquin"/>
                <a:sym typeface="Palanquin"/>
              </a:defRPr>
            </a:lvl6pPr>
            <a:lvl7pPr marL="3200400" marR="0" lvl="6" indent="-330200" algn="l" rtl="0" eaLnBrk="1" hangingPunct="1">
              <a:lnSpc>
                <a:spcPct val="100000"/>
              </a:lnSpc>
              <a:spcBef>
                <a:spcPts val="0"/>
              </a:spcBef>
              <a:spcAft>
                <a:spcPts val="0"/>
              </a:spcAft>
              <a:buClr>
                <a:schemeClr val="dk1"/>
              </a:buClr>
              <a:buSzPts val="1600"/>
              <a:buFont typeface="Palanquin"/>
              <a:buNone/>
              <a:defRPr sz="1600" b="0" i="0" u="none" strike="noStrike" cap="none">
                <a:solidFill>
                  <a:schemeClr val="dk1"/>
                </a:solidFill>
                <a:latin typeface="Palanquin"/>
                <a:ea typeface="Palanquin"/>
                <a:cs typeface="Palanquin"/>
                <a:sym typeface="Palanquin"/>
              </a:defRPr>
            </a:lvl7pPr>
            <a:lvl8pPr marL="3657600" marR="0" lvl="7" indent="-330200" algn="l" rtl="0" eaLnBrk="1" hangingPunct="1">
              <a:lnSpc>
                <a:spcPct val="100000"/>
              </a:lnSpc>
              <a:spcBef>
                <a:spcPts val="0"/>
              </a:spcBef>
              <a:spcAft>
                <a:spcPts val="0"/>
              </a:spcAft>
              <a:buClr>
                <a:schemeClr val="dk1"/>
              </a:buClr>
              <a:buSzPts val="1600"/>
              <a:buFont typeface="Palanquin"/>
              <a:buNone/>
              <a:defRPr sz="1600" b="0" i="0" u="none" strike="noStrike" cap="none">
                <a:solidFill>
                  <a:schemeClr val="dk1"/>
                </a:solidFill>
                <a:latin typeface="Palanquin"/>
                <a:ea typeface="Palanquin"/>
                <a:cs typeface="Palanquin"/>
                <a:sym typeface="Palanquin"/>
              </a:defRPr>
            </a:lvl8pPr>
            <a:lvl9pPr marL="4114800" marR="0" lvl="8" indent="-330200" algn="l" rtl="0" eaLnBrk="1" hangingPunct="1">
              <a:lnSpc>
                <a:spcPct val="100000"/>
              </a:lnSpc>
              <a:spcBef>
                <a:spcPts val="0"/>
              </a:spcBef>
              <a:spcAft>
                <a:spcPts val="0"/>
              </a:spcAft>
              <a:buClr>
                <a:schemeClr val="dk1"/>
              </a:buClr>
              <a:buSzPts val="1600"/>
              <a:buFont typeface="Palanquin"/>
              <a:buNone/>
              <a:defRPr sz="1600" b="0" i="0" u="none" strike="noStrike" cap="none">
                <a:solidFill>
                  <a:schemeClr val="dk1"/>
                </a:solidFill>
                <a:latin typeface="Palanquin"/>
                <a:ea typeface="Palanquin"/>
                <a:cs typeface="Palanquin"/>
                <a:sym typeface="Palanquin"/>
              </a:defRPr>
            </a:lvl9pPr>
          </a:lstStyle>
          <a:p>
            <a:pPr marL="0" indent="0"/>
            <a:r>
              <a:rPr lang="en-US" u="sng" dirty="0" smtClean="0"/>
              <a:t>Check the chat box for a link to this activity</a:t>
            </a:r>
            <a:r>
              <a:rPr lang="en-US" dirty="0" smtClean="0"/>
              <a:t>.</a:t>
            </a:r>
          </a:p>
          <a:p>
            <a:pPr marL="0" indent="0"/>
            <a:r>
              <a:rPr lang="en-US" dirty="0" smtClean="0"/>
              <a:t>     Fill it out online	   </a:t>
            </a:r>
            <a:r>
              <a:rPr lang="en-US" b="1" dirty="0" smtClean="0"/>
              <a:t>OR</a:t>
            </a:r>
            <a:r>
              <a:rPr lang="en-US" dirty="0" smtClean="0"/>
              <a:t>	Print it out	</a:t>
            </a:r>
            <a:r>
              <a:rPr lang="en-US" b="1" dirty="0" smtClean="0"/>
              <a:t>OR</a:t>
            </a:r>
            <a:endParaRPr lang="en-US" dirty="0" smtClean="0"/>
          </a:p>
          <a:p>
            <a:pPr marL="0" indent="0"/>
            <a:r>
              <a:rPr lang="en-US" dirty="0" smtClean="0"/>
              <a:t>     Stay tuned to see the questions in the presentation itself</a:t>
            </a:r>
            <a:endParaRPr lang="en-US" dirty="0"/>
          </a:p>
        </p:txBody>
      </p:sp>
      <p:sp>
        <p:nvSpPr>
          <p:cNvPr id="500" name="Google Shape;500;p46"/>
          <p:cNvSpPr txBox="1">
            <a:spLocks noGrp="1"/>
          </p:cNvSpPr>
          <p:nvPr>
            <p:ph type="title"/>
          </p:nvPr>
        </p:nvSpPr>
        <p:spPr>
          <a:xfrm>
            <a:off x="4526174" y="3877397"/>
            <a:ext cx="7163385" cy="1007200"/>
          </a:xfrm>
          <a:prstGeom prst="rect">
            <a:avLst/>
          </a:prstGeom>
        </p:spPr>
        <p:txBody>
          <a:bodyPr spcFirstLastPara="1" wrap="square" lIns="121900" tIns="121900" rIns="121900" bIns="121900" anchor="ctr" anchorCtr="0">
            <a:noAutofit/>
          </a:bodyPr>
          <a:lstStyle/>
          <a:p>
            <a:r>
              <a:rPr lang="en-US" sz="3600" dirty="0" smtClean="0"/>
              <a:t>ACTIVITY: </a:t>
            </a:r>
            <a:br>
              <a:rPr lang="en-US" sz="3600" dirty="0" smtClean="0"/>
            </a:br>
            <a:r>
              <a:rPr lang="en-US" sz="3000" dirty="0" smtClean="0"/>
              <a:t>Recruiting </a:t>
            </a:r>
            <a:r>
              <a:rPr lang="en-US" sz="3000" dirty="0"/>
              <a:t>Underrepresented Populations in ME/CFS Research</a:t>
            </a:r>
          </a:p>
        </p:txBody>
      </p:sp>
    </p:spTree>
    <p:extLst>
      <p:ext uri="{BB962C8B-B14F-4D97-AF65-F5344CB8AC3E}">
        <p14:creationId xmlns:p14="http://schemas.microsoft.com/office/powerpoint/2010/main" val="2908464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Recruiting underrepresented populations</a:t>
            </a:r>
            <a:endParaRPr lang="en-US" dirty="0"/>
          </a:p>
        </p:txBody>
      </p:sp>
      <p:sp>
        <p:nvSpPr>
          <p:cNvPr id="3" name="Text Placeholder 2"/>
          <p:cNvSpPr>
            <a:spLocks noGrp="1"/>
          </p:cNvSpPr>
          <p:nvPr>
            <p:ph type="body" idx="1"/>
          </p:nvPr>
        </p:nvSpPr>
        <p:spPr>
          <a:xfrm>
            <a:off x="809452" y="2013957"/>
            <a:ext cx="10290000" cy="1879538"/>
          </a:xfrm>
        </p:spPr>
        <p:txBody>
          <a:bodyPr/>
          <a:lstStyle/>
          <a:p>
            <a:pPr marL="512229" indent="-342900">
              <a:buAutoNum type="arabicParenR"/>
            </a:pPr>
            <a:r>
              <a:rPr lang="en-US" dirty="0" smtClean="0"/>
              <a:t>Title </a:t>
            </a:r>
            <a:r>
              <a:rPr lang="en-US" dirty="0"/>
              <a:t>of your </a:t>
            </a:r>
            <a:r>
              <a:rPr lang="en-US" dirty="0" smtClean="0"/>
              <a:t>study</a:t>
            </a:r>
          </a:p>
          <a:p>
            <a:pPr marL="512229" indent="-342900">
              <a:buAutoNum type="arabicParenR"/>
            </a:pPr>
            <a:r>
              <a:rPr lang="en-US" dirty="0" smtClean="0"/>
              <a:t>What </a:t>
            </a:r>
            <a:r>
              <a:rPr lang="en-US" dirty="0"/>
              <a:t>are advantages of increasing recruitment in the populations on which you’ve chosen to focus? Why is this important (internal/external </a:t>
            </a:r>
            <a:r>
              <a:rPr lang="en-US" dirty="0" smtClean="0"/>
              <a:t>validity).</a:t>
            </a:r>
          </a:p>
          <a:p>
            <a:pPr marL="512229" indent="-342900">
              <a:buAutoNum type="arabicParenR"/>
            </a:pPr>
            <a:r>
              <a:rPr lang="en-US" dirty="0" smtClean="0"/>
              <a:t>You have ___ points to spend on </a:t>
            </a:r>
            <a:r>
              <a:rPr lang="en-US" dirty="0"/>
              <a:t>to ‘spend’ on outreach.  Each point represents an investment of time, money, and energy into the outreach process.  What strategy </a:t>
            </a:r>
            <a:r>
              <a:rPr lang="en-US" dirty="0" smtClean="0"/>
              <a:t>or effective </a:t>
            </a:r>
            <a:r>
              <a:rPr lang="en-US" dirty="0"/>
              <a:t>combination of strategies will you use?  Consider mixed methods</a:t>
            </a:r>
            <a:r>
              <a:rPr lang="en-US" dirty="0" smtClean="0"/>
              <a:t>.</a:t>
            </a:r>
          </a:p>
          <a:p>
            <a:pPr marL="512229" indent="-342900">
              <a:buAutoNum type="arabicParenR"/>
            </a:pPr>
            <a:r>
              <a:rPr lang="en-US" dirty="0" smtClean="0"/>
              <a:t>No matter how many ‘points’ you have to spend, too many different methods of outreach will overwhelm your study coordinator.  Choose no more than six strategies for your study and list them below, making sure that you do not go beyond your point outreach total.</a:t>
            </a:r>
          </a:p>
          <a:p>
            <a:pPr marL="512229" indent="-342900">
              <a:buAutoNum type="arabicParenR"/>
            </a:pPr>
            <a:endParaRPr lang="en-US" dirty="0"/>
          </a:p>
        </p:txBody>
      </p:sp>
    </p:spTree>
    <p:extLst>
      <p:ext uri="{BB962C8B-B14F-4D97-AF65-F5344CB8AC3E}">
        <p14:creationId xmlns:p14="http://schemas.microsoft.com/office/powerpoint/2010/main" val="1164582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890075"/>
              </p:ext>
            </p:extLst>
          </p:nvPr>
        </p:nvGraphicFramePr>
        <p:xfrm>
          <a:off x="0" y="1"/>
          <a:ext cx="12006941" cy="6921972"/>
        </p:xfrm>
        <a:graphic>
          <a:graphicData uri="http://schemas.openxmlformats.org/drawingml/2006/table">
            <a:tbl>
              <a:tblPr firstRow="1" firstCol="1" bandRow="1">
                <a:tableStyleId>{1D171BC6-CA64-40BA-AC4E-83D44315A167}</a:tableStyleId>
              </a:tblPr>
              <a:tblGrid>
                <a:gridCol w="2993571">
                  <a:extLst>
                    <a:ext uri="{9D8B030D-6E8A-4147-A177-3AD203B41FA5}">
                      <a16:colId xmlns:a16="http://schemas.microsoft.com/office/drawing/2014/main" val="2388683714"/>
                    </a:ext>
                  </a:extLst>
                </a:gridCol>
                <a:gridCol w="4332515">
                  <a:extLst>
                    <a:ext uri="{9D8B030D-6E8A-4147-A177-3AD203B41FA5}">
                      <a16:colId xmlns:a16="http://schemas.microsoft.com/office/drawing/2014/main" val="3320036972"/>
                    </a:ext>
                  </a:extLst>
                </a:gridCol>
                <a:gridCol w="4680855">
                  <a:extLst>
                    <a:ext uri="{9D8B030D-6E8A-4147-A177-3AD203B41FA5}">
                      <a16:colId xmlns:a16="http://schemas.microsoft.com/office/drawing/2014/main" val="1471832270"/>
                    </a:ext>
                  </a:extLst>
                </a:gridCol>
              </a:tblGrid>
              <a:tr h="2135333">
                <a:tc rowSpan="3">
                  <a:txBody>
                    <a:bodyPr/>
                    <a:lstStyle/>
                    <a:p>
                      <a:pPr marL="0" marR="0" algn="ctr">
                        <a:spcBef>
                          <a:spcPts val="0"/>
                        </a:spcBef>
                        <a:spcAft>
                          <a:spcPts val="0"/>
                        </a:spcAft>
                      </a:pPr>
                      <a:r>
                        <a:rPr lang="en-US" sz="2000" dirty="0">
                          <a:effectLst/>
                        </a:rPr>
                        <a:t>General </a:t>
                      </a:r>
                      <a:r>
                        <a:rPr lang="en-US" sz="2000" dirty="0" smtClean="0">
                          <a:effectLst/>
                        </a:rPr>
                        <a:t>Strategies</a:t>
                      </a:r>
                      <a:br>
                        <a:rPr lang="en-US" sz="2000" dirty="0" smtClean="0">
                          <a:effectLst/>
                        </a:rPr>
                      </a:br>
                      <a:endParaRPr lang="en-US" sz="1000" dirty="0">
                        <a:effectLst/>
                      </a:endParaRPr>
                    </a:p>
                    <a:p>
                      <a:pPr marL="342900" marR="0" lvl="0" indent="-342900" fontAlgn="base">
                        <a:spcBef>
                          <a:spcPts val="0"/>
                        </a:spcBef>
                        <a:spcAft>
                          <a:spcPts val="0"/>
                        </a:spcAft>
                        <a:buSzPts val="1000"/>
                        <a:buFont typeface="Symbol" panose="05050102010706020507" pitchFamily="18" charset="2"/>
                        <a:buChar char=""/>
                        <a:tabLst>
                          <a:tab pos="728345" algn="l"/>
                        </a:tabLst>
                      </a:pPr>
                      <a:r>
                        <a:rPr lang="en-US" sz="1600" dirty="0" smtClean="0">
                          <a:effectLst/>
                        </a:rPr>
                        <a:t>Contact </a:t>
                      </a:r>
                      <a:r>
                        <a:rPr lang="en-US" sz="1600" dirty="0">
                          <a:effectLst/>
                        </a:rPr>
                        <a:t>advocacy organizations, e.g.  </a:t>
                      </a:r>
                      <a:r>
                        <a:rPr lang="en-US" sz="1600" u="sng" dirty="0">
                          <a:effectLst/>
                          <a:hlinkClick r:id="rId3"/>
                        </a:rPr>
                        <a:t>#MEAction</a:t>
                      </a:r>
                      <a:r>
                        <a:rPr lang="en-US" sz="1600" dirty="0">
                          <a:effectLst/>
                        </a:rPr>
                        <a:t>, </a:t>
                      </a:r>
                      <a:r>
                        <a:rPr lang="en-US" sz="1600" u="sng" dirty="0">
                          <a:effectLst/>
                          <a:hlinkClick r:id="rId4"/>
                        </a:rPr>
                        <a:t>Solve ME</a:t>
                      </a:r>
                      <a:r>
                        <a:rPr lang="en-US" sz="1600" dirty="0">
                          <a:effectLst/>
                        </a:rPr>
                        <a:t> for study promotion (1)</a:t>
                      </a:r>
                      <a:endParaRPr lang="en-US" sz="2000" dirty="0">
                        <a:effectLst/>
                      </a:endParaRPr>
                    </a:p>
                    <a:p>
                      <a:pPr marL="342900" marR="0" lvl="0" indent="-342900" fontAlgn="base">
                        <a:spcBef>
                          <a:spcPts val="0"/>
                        </a:spcBef>
                        <a:spcAft>
                          <a:spcPts val="0"/>
                        </a:spcAft>
                        <a:buSzPts val="1000"/>
                        <a:buFont typeface="Symbol" panose="05050102010706020507" pitchFamily="18" charset="2"/>
                        <a:buChar char=""/>
                        <a:tabLst>
                          <a:tab pos="728345" algn="l"/>
                        </a:tabLst>
                      </a:pPr>
                      <a:r>
                        <a:rPr lang="en-US" sz="1600" dirty="0">
                          <a:effectLst/>
                        </a:rPr>
                        <a:t>Post on </a:t>
                      </a:r>
                      <a:r>
                        <a:rPr lang="en-US" sz="1600" u="sng" dirty="0">
                          <a:effectLst/>
                          <a:hlinkClick r:id="rId5"/>
                        </a:rPr>
                        <a:t>ME/CFSnet website</a:t>
                      </a:r>
                      <a:r>
                        <a:rPr lang="en-US" sz="1600" dirty="0">
                          <a:effectLst/>
                        </a:rPr>
                        <a:t> (1)</a:t>
                      </a:r>
                      <a:endParaRPr lang="en-US" sz="2000" dirty="0">
                        <a:effectLst/>
                      </a:endParaRPr>
                    </a:p>
                    <a:p>
                      <a:pPr marL="342900" marR="0" lvl="0" indent="-342900" fontAlgn="base">
                        <a:spcBef>
                          <a:spcPts val="0"/>
                        </a:spcBef>
                        <a:spcAft>
                          <a:spcPts val="0"/>
                        </a:spcAft>
                        <a:buSzPts val="1000"/>
                        <a:buFont typeface="Symbol" panose="05050102010706020507" pitchFamily="18" charset="2"/>
                        <a:buChar char=""/>
                        <a:tabLst>
                          <a:tab pos="728345" algn="l"/>
                        </a:tabLst>
                      </a:pPr>
                      <a:r>
                        <a:rPr lang="en-US" sz="1600" dirty="0">
                          <a:effectLst/>
                        </a:rPr>
                        <a:t>Utilize </a:t>
                      </a:r>
                      <a:r>
                        <a:rPr lang="en-US" sz="1600" u="sng" dirty="0">
                          <a:effectLst/>
                          <a:hlinkClick r:id="rId6"/>
                        </a:rPr>
                        <a:t>Clinical and Translational Science Awards (CTSAs) hubs</a:t>
                      </a:r>
                      <a:r>
                        <a:rPr lang="en-US" sz="1600" dirty="0">
                          <a:effectLst/>
                        </a:rPr>
                        <a:t>(1)</a:t>
                      </a:r>
                      <a:endParaRPr lang="en-US" sz="2000" dirty="0">
                        <a:effectLst/>
                      </a:endParaRPr>
                    </a:p>
                    <a:p>
                      <a:pPr marL="342900" marR="0" lvl="0" indent="-342900" fontAlgn="base">
                        <a:spcBef>
                          <a:spcPts val="0"/>
                        </a:spcBef>
                        <a:spcAft>
                          <a:spcPts val="0"/>
                        </a:spcAft>
                        <a:buSzPts val="1000"/>
                        <a:buFont typeface="Symbol" panose="05050102010706020507" pitchFamily="18" charset="2"/>
                        <a:buChar char=""/>
                        <a:tabLst>
                          <a:tab pos="728345" algn="l"/>
                        </a:tabLst>
                      </a:pPr>
                      <a:r>
                        <a:rPr lang="en-US" sz="1600" dirty="0">
                          <a:effectLst/>
                        </a:rPr>
                        <a:t>Partner with the </a:t>
                      </a:r>
                      <a:r>
                        <a:rPr lang="en-US" sz="1600" u="sng" dirty="0">
                          <a:effectLst/>
                          <a:hlinkClick r:id="rId7"/>
                        </a:rPr>
                        <a:t>Community Advisory Committee</a:t>
                      </a:r>
                      <a:r>
                        <a:rPr lang="en-US" sz="1600" dirty="0">
                          <a:effectLst/>
                        </a:rPr>
                        <a:t> (2)</a:t>
                      </a:r>
                      <a:endParaRPr lang="en-US" sz="2000" dirty="0">
                        <a:effectLst/>
                      </a:endParaRPr>
                    </a:p>
                    <a:p>
                      <a:pPr marL="342900" marR="0" lvl="0" indent="-342900" fontAlgn="base">
                        <a:spcBef>
                          <a:spcPts val="0"/>
                        </a:spcBef>
                        <a:spcAft>
                          <a:spcPts val="0"/>
                        </a:spcAft>
                        <a:buSzPts val="1000"/>
                        <a:buFont typeface="Symbol" panose="05050102010706020507" pitchFamily="18" charset="2"/>
                        <a:buChar char=""/>
                        <a:tabLst>
                          <a:tab pos="728345" algn="l"/>
                        </a:tabLst>
                      </a:pPr>
                      <a:r>
                        <a:rPr lang="en-US" sz="1600" dirty="0">
                          <a:effectLst/>
                        </a:rPr>
                        <a:t>Post on </a:t>
                      </a:r>
                      <a:r>
                        <a:rPr lang="en-US" sz="1600" u="sng" dirty="0">
                          <a:effectLst/>
                          <a:hlinkClick r:id="rId8"/>
                        </a:rPr>
                        <a:t>Clinical Trials.gov</a:t>
                      </a:r>
                      <a:r>
                        <a:rPr lang="en-US" sz="1600" dirty="0">
                          <a:effectLst/>
                        </a:rPr>
                        <a:t> (note: non-interventional studies are allowed) (2)</a:t>
                      </a:r>
                      <a:endParaRPr lang="en-US" sz="2000" dirty="0">
                        <a:effectLst/>
                      </a:endParaRPr>
                    </a:p>
                    <a:p>
                      <a:pPr marL="342900" marR="0" lvl="0" indent="-342900" fontAlgn="base">
                        <a:spcBef>
                          <a:spcPts val="0"/>
                        </a:spcBef>
                        <a:spcAft>
                          <a:spcPts val="0"/>
                        </a:spcAft>
                        <a:buSzPts val="1000"/>
                        <a:buFont typeface="Symbol" panose="05050102010706020507" pitchFamily="18" charset="2"/>
                        <a:buChar char=""/>
                        <a:tabLst>
                          <a:tab pos="728345" algn="l"/>
                        </a:tabLst>
                      </a:pPr>
                      <a:r>
                        <a:rPr lang="en-US" sz="1600" dirty="0">
                          <a:effectLst/>
                        </a:rPr>
                        <a:t>Use site-specific recruitment services (eg Columbia University </a:t>
                      </a:r>
                      <a:r>
                        <a:rPr lang="en-US" sz="1600" u="sng" dirty="0">
                          <a:effectLst/>
                          <a:hlinkClick r:id="rId9"/>
                        </a:rPr>
                        <a:t>Recruit Me</a:t>
                      </a:r>
                      <a:r>
                        <a:rPr lang="en-US" sz="1600" dirty="0">
                          <a:effectLst/>
                        </a:rPr>
                        <a:t>) (2)</a:t>
                      </a:r>
                      <a:endParaRPr lang="en-US" sz="2000" dirty="0">
                        <a:effectLst/>
                      </a:endParaRPr>
                    </a:p>
                    <a:p>
                      <a:pPr marL="342900" marR="0" lvl="0" indent="-342900" fontAlgn="base">
                        <a:spcBef>
                          <a:spcPts val="0"/>
                        </a:spcBef>
                        <a:spcAft>
                          <a:spcPts val="0"/>
                        </a:spcAft>
                        <a:buSzPts val="1000"/>
                        <a:buFont typeface="Symbol" panose="05050102010706020507" pitchFamily="18" charset="2"/>
                        <a:buChar char=""/>
                        <a:tabLst>
                          <a:tab pos="728345" algn="l"/>
                        </a:tabLst>
                      </a:pPr>
                      <a:r>
                        <a:rPr lang="en-US" sz="1600" dirty="0">
                          <a:effectLst/>
                        </a:rPr>
                        <a:t>Use paid recruitment services such as </a:t>
                      </a:r>
                      <a:r>
                        <a:rPr lang="en-US" sz="1600" u="sng" dirty="0">
                          <a:effectLst/>
                          <a:hlinkClick r:id="rId10"/>
                        </a:rPr>
                        <a:t>researchmatch.org</a:t>
                      </a:r>
                      <a:r>
                        <a:rPr lang="en-US" sz="1600" dirty="0">
                          <a:effectLst/>
                        </a:rPr>
                        <a:t> (3)</a:t>
                      </a:r>
                      <a:endParaRPr lang="en-US" sz="2000" dirty="0">
                        <a:effectLst/>
                      </a:endParaRPr>
                    </a:p>
                    <a:p>
                      <a:pPr marL="342900" marR="0" lvl="0" indent="-342900" fontAlgn="base">
                        <a:spcBef>
                          <a:spcPts val="0"/>
                        </a:spcBef>
                        <a:spcAft>
                          <a:spcPts val="0"/>
                        </a:spcAft>
                        <a:buSzPts val="1000"/>
                        <a:buFont typeface="Symbol" panose="05050102010706020507" pitchFamily="18" charset="2"/>
                        <a:buChar char=""/>
                        <a:tabLst>
                          <a:tab pos="728345" algn="l"/>
                        </a:tabLst>
                      </a:pPr>
                      <a:r>
                        <a:rPr lang="en-US" sz="1600" dirty="0">
                          <a:effectLst/>
                        </a:rPr>
                        <a:t>Partner with ME/CFS clinical sites in the region, Bateman-Horne, Simmaron Research, Stanford ME/CFS, etc. (3)</a:t>
                      </a:r>
                      <a:endParaRPr lang="en-US" sz="20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Severely ill </a:t>
                      </a:r>
                      <a:r>
                        <a:rPr lang="en-US" sz="2000" dirty="0" smtClean="0">
                          <a:effectLst/>
                        </a:rPr>
                        <a:t>patients</a:t>
                      </a:r>
                      <a:r>
                        <a:rPr lang="en-US" sz="1000" dirty="0" smtClean="0">
                          <a:effectLst/>
                        </a:rPr>
                        <a:t/>
                      </a:r>
                      <a:br>
                        <a:rPr lang="en-US" sz="1000" dirty="0" smtClean="0">
                          <a:effectLst/>
                        </a:rPr>
                      </a:br>
                      <a:endParaRPr lang="en-US" sz="1000" dirty="0">
                        <a:effectLst/>
                      </a:endParaRPr>
                    </a:p>
                    <a:p>
                      <a:pPr marL="342900" marR="0" lvl="0" indent="-342900" fontAlgn="base">
                        <a:spcBef>
                          <a:spcPts val="0"/>
                        </a:spcBef>
                        <a:spcAft>
                          <a:spcPts val="0"/>
                        </a:spcAft>
                        <a:buSzPts val="1000"/>
                        <a:buFont typeface="Symbol" panose="05050102010706020507" pitchFamily="18" charset="2"/>
                        <a:buChar char=""/>
                        <a:tabLst>
                          <a:tab pos="671830" algn="l"/>
                        </a:tabLst>
                      </a:pPr>
                      <a:r>
                        <a:rPr lang="en-US" sz="1600" dirty="0">
                          <a:effectLst/>
                        </a:rPr>
                        <a:t>Contact social media groups for </a:t>
                      </a:r>
                      <a:r>
                        <a:rPr lang="en-US" sz="1600" u="sng" dirty="0">
                          <a:effectLst/>
                          <a:hlinkClick r:id="rId11"/>
                        </a:rPr>
                        <a:t>severely ill patients</a:t>
                      </a:r>
                      <a:r>
                        <a:rPr lang="en-US" sz="1600" dirty="0">
                          <a:effectLst/>
                        </a:rPr>
                        <a:t> and </a:t>
                      </a:r>
                      <a:r>
                        <a:rPr lang="en-US" sz="1600" u="sng" dirty="0">
                          <a:effectLst/>
                          <a:hlinkClick r:id="rId12"/>
                        </a:rPr>
                        <a:t>caregivers</a:t>
                      </a:r>
                      <a:r>
                        <a:rPr lang="en-US" sz="1600" dirty="0">
                          <a:effectLst/>
                        </a:rPr>
                        <a:t> (1)</a:t>
                      </a:r>
                      <a:endParaRPr lang="en-US" sz="2000" dirty="0">
                        <a:effectLst/>
                      </a:endParaRPr>
                    </a:p>
                    <a:p>
                      <a:pPr marL="342900" marR="0" lvl="0" indent="-342900" fontAlgn="base">
                        <a:spcBef>
                          <a:spcPts val="0"/>
                        </a:spcBef>
                        <a:spcAft>
                          <a:spcPts val="0"/>
                        </a:spcAft>
                        <a:buSzPts val="1000"/>
                        <a:buFont typeface="Symbol" panose="05050102010706020507" pitchFamily="18" charset="2"/>
                        <a:buChar char=""/>
                        <a:tabLst>
                          <a:tab pos="671830" algn="l"/>
                        </a:tabLst>
                      </a:pPr>
                      <a:r>
                        <a:rPr lang="en-US" sz="1600" dirty="0">
                          <a:effectLst/>
                        </a:rPr>
                        <a:t>Partner with multiple ME clinics and/or clinicians in order to reach recruitment goals for severe patients (4)</a:t>
                      </a:r>
                      <a:endParaRPr lang="en-US" sz="2000" dirty="0">
                        <a:effectLst/>
                      </a:endParaRPr>
                    </a:p>
                    <a:p>
                      <a:pPr marL="342900" marR="0" lvl="0" indent="-342900" fontAlgn="base">
                        <a:spcBef>
                          <a:spcPts val="0"/>
                        </a:spcBef>
                        <a:spcAft>
                          <a:spcPts val="0"/>
                        </a:spcAft>
                        <a:buSzPts val="1000"/>
                        <a:buFont typeface="Symbol" panose="05050102010706020507" pitchFamily="18" charset="2"/>
                        <a:buChar char=""/>
                        <a:tabLst>
                          <a:tab pos="671830" algn="l"/>
                        </a:tabLst>
                      </a:pPr>
                      <a:r>
                        <a:rPr lang="en-US" sz="1600" dirty="0">
                          <a:effectLst/>
                        </a:rPr>
                        <a:t>Use mobile phlebotomy services to increase participation from home (4)</a:t>
                      </a:r>
                      <a:endParaRPr lang="en-US" sz="2000" dirty="0">
                        <a:effectLst/>
                        <a:latin typeface="Calibri" panose="020F0502020204030204" pitchFamily="34" charset="0"/>
                        <a:ea typeface="Times New Roman" panose="02020603050405020304" pitchFamily="18" charset="0"/>
                      </a:endParaRPr>
                    </a:p>
                  </a:txBody>
                  <a:tcPr marL="68580" marR="68580" marT="0" marB="0"/>
                </a:tc>
                <a:tc rowSpan="3">
                  <a:txBody>
                    <a:bodyPr/>
                    <a:lstStyle/>
                    <a:p>
                      <a:pPr marL="0" marR="0" algn="ctr">
                        <a:spcBef>
                          <a:spcPts val="0"/>
                        </a:spcBef>
                        <a:spcAft>
                          <a:spcPts val="0"/>
                        </a:spcAft>
                      </a:pPr>
                      <a:r>
                        <a:rPr lang="en-US" sz="2000" dirty="0">
                          <a:effectLst/>
                        </a:rPr>
                        <a:t>BIPOC </a:t>
                      </a:r>
                      <a:r>
                        <a:rPr lang="en-US" sz="2000" dirty="0" smtClean="0">
                          <a:effectLst/>
                        </a:rPr>
                        <a:t>patients</a:t>
                      </a:r>
                      <a:r>
                        <a:rPr lang="en-US" sz="1000" dirty="0" smtClean="0">
                          <a:effectLst/>
                        </a:rPr>
                        <a:t/>
                      </a:r>
                      <a:br>
                        <a:rPr lang="en-US" sz="1000" dirty="0" smtClean="0">
                          <a:effectLst/>
                        </a:rPr>
                      </a:br>
                      <a:endParaRPr lang="en-US" sz="1000" dirty="0">
                        <a:effectLst/>
                      </a:endParaRPr>
                    </a:p>
                    <a:p>
                      <a:pPr marL="0" marR="0" fontAlgn="base">
                        <a:spcBef>
                          <a:spcPts val="0"/>
                        </a:spcBef>
                        <a:spcAft>
                          <a:spcPts val="0"/>
                        </a:spcAft>
                      </a:pPr>
                      <a:r>
                        <a:rPr lang="en-US" sz="1600" dirty="0">
                          <a:effectLst/>
                        </a:rPr>
                        <a:t>Reach out to:</a:t>
                      </a:r>
                      <a:endParaRPr lang="en-US" sz="2000" dirty="0">
                        <a:effectLst/>
                      </a:endParaRPr>
                    </a:p>
                    <a:p>
                      <a:pPr marL="342900" marR="0" lvl="0" indent="-342900" fontAlgn="base">
                        <a:spcBef>
                          <a:spcPts val="0"/>
                        </a:spcBef>
                        <a:spcAft>
                          <a:spcPts val="0"/>
                        </a:spcAft>
                        <a:buFont typeface="Symbol" panose="05050102010706020507" pitchFamily="18" charset="2"/>
                        <a:buChar char=""/>
                      </a:pPr>
                      <a:r>
                        <a:rPr lang="en-US" sz="1600" dirty="0">
                          <a:effectLst/>
                        </a:rPr>
                        <a:t>Clinical settings such as Federally Qualified Health Centers (FQHCs) (4)</a:t>
                      </a:r>
                      <a:endParaRPr lang="en-US" sz="2000" dirty="0">
                        <a:effectLst/>
                      </a:endParaRPr>
                    </a:p>
                    <a:p>
                      <a:pPr marL="342900" marR="0" lvl="0" indent="-342900" fontAlgn="base">
                        <a:spcBef>
                          <a:spcPts val="0"/>
                        </a:spcBef>
                        <a:spcAft>
                          <a:spcPts val="0"/>
                        </a:spcAft>
                        <a:buFont typeface="Symbol" panose="05050102010706020507" pitchFamily="18" charset="2"/>
                        <a:buChar char=""/>
                      </a:pPr>
                      <a:r>
                        <a:rPr lang="en-US" sz="1600" u="sng" dirty="0">
                          <a:effectLst/>
                        </a:rPr>
                        <a:t>Organizations for medical providers </a:t>
                      </a:r>
                      <a:r>
                        <a:rPr lang="en-US" sz="1600" dirty="0">
                          <a:effectLst/>
                        </a:rPr>
                        <a:t>and </a:t>
                      </a:r>
                      <a:r>
                        <a:rPr lang="en-US" sz="1600" u="sng" dirty="0">
                          <a:effectLst/>
                        </a:rPr>
                        <a:t>public health organizations</a:t>
                      </a:r>
                      <a:r>
                        <a:rPr lang="en-US" sz="1600" dirty="0">
                          <a:effectLst/>
                        </a:rPr>
                        <a:t> that serve BIPOC communities (3)</a:t>
                      </a:r>
                      <a:endParaRPr lang="en-US" sz="2000" dirty="0">
                        <a:effectLst/>
                      </a:endParaRPr>
                    </a:p>
                    <a:p>
                      <a:pPr marL="342900" marR="0" lvl="0" indent="-342900" fontAlgn="base">
                        <a:spcBef>
                          <a:spcPts val="0"/>
                        </a:spcBef>
                        <a:spcAft>
                          <a:spcPts val="0"/>
                        </a:spcAft>
                        <a:buFont typeface="Symbol" panose="05050102010706020507" pitchFamily="18" charset="2"/>
                        <a:buChar char=""/>
                      </a:pPr>
                      <a:r>
                        <a:rPr lang="en-US" sz="1600" dirty="0">
                          <a:effectLst/>
                        </a:rPr>
                        <a:t>Local </a:t>
                      </a:r>
                      <a:r>
                        <a:rPr lang="en-US" sz="1600" u="sng" dirty="0">
                          <a:effectLst/>
                        </a:rPr>
                        <a:t>ESL</a:t>
                      </a:r>
                      <a:r>
                        <a:rPr lang="en-US" sz="1600" dirty="0">
                          <a:effectLst/>
                        </a:rPr>
                        <a:t> learning centers and translate recruitment flyers into multiple languages (3)</a:t>
                      </a:r>
                      <a:endParaRPr lang="en-US" sz="2000" dirty="0">
                        <a:effectLst/>
                      </a:endParaRPr>
                    </a:p>
                    <a:p>
                      <a:pPr marL="342900" marR="0" lvl="0" indent="-342900" fontAlgn="base">
                        <a:spcBef>
                          <a:spcPts val="0"/>
                        </a:spcBef>
                        <a:spcAft>
                          <a:spcPts val="0"/>
                        </a:spcAft>
                        <a:buFont typeface="Symbol" panose="05050102010706020507" pitchFamily="18" charset="2"/>
                        <a:buChar char=""/>
                      </a:pPr>
                      <a:r>
                        <a:rPr lang="en-US" sz="1600" dirty="0">
                          <a:effectLst/>
                        </a:rPr>
                        <a:t>Organizations such as </a:t>
                      </a:r>
                      <a:r>
                        <a:rPr lang="en-US" sz="1600" u="sng" dirty="0">
                          <a:effectLst/>
                          <a:hlinkClick r:id="rId13"/>
                        </a:rPr>
                        <a:t>WEGO Health</a:t>
                      </a:r>
                      <a:r>
                        <a:rPr lang="en-US" sz="1600" dirty="0">
                          <a:effectLst/>
                        </a:rPr>
                        <a:t> to identify patient leaders in your target population(2)</a:t>
                      </a:r>
                      <a:endParaRPr lang="en-US" sz="2000" dirty="0">
                        <a:effectLst/>
                      </a:endParaRPr>
                    </a:p>
                    <a:p>
                      <a:pPr marL="342900" marR="0" lvl="0" indent="-342900" fontAlgn="base">
                        <a:spcBef>
                          <a:spcPts val="0"/>
                        </a:spcBef>
                        <a:spcAft>
                          <a:spcPts val="0"/>
                        </a:spcAft>
                        <a:buFont typeface="Symbol" panose="05050102010706020507" pitchFamily="18" charset="2"/>
                        <a:buChar char=""/>
                      </a:pPr>
                      <a:r>
                        <a:rPr lang="en-US" sz="1600" u="sng" dirty="0">
                          <a:effectLst/>
                        </a:rPr>
                        <a:t>BIPOC fraternities and sororities</a:t>
                      </a:r>
                      <a:r>
                        <a:rPr lang="en-US" sz="1600" dirty="0">
                          <a:effectLst/>
                        </a:rPr>
                        <a:t> and/or </a:t>
                      </a:r>
                      <a:r>
                        <a:rPr lang="en-US" sz="1600" u="sng" dirty="0">
                          <a:effectLst/>
                          <a:hlinkClick r:id="rId14"/>
                        </a:rPr>
                        <a:t>National Pan-Hellenic Council (The “Divine Nine”</a:t>
                      </a:r>
                      <a:r>
                        <a:rPr lang="en-US" sz="1600" dirty="0">
                          <a:effectLst/>
                        </a:rPr>
                        <a:t>) (4)</a:t>
                      </a:r>
                      <a:endParaRPr lang="en-US" sz="2000" dirty="0">
                        <a:effectLst/>
                      </a:endParaRPr>
                    </a:p>
                    <a:p>
                      <a:pPr marL="342900" marR="0" lvl="0" indent="-342900" fontAlgn="base">
                        <a:spcBef>
                          <a:spcPts val="0"/>
                        </a:spcBef>
                        <a:spcAft>
                          <a:spcPts val="0"/>
                        </a:spcAft>
                        <a:buFont typeface="Symbol" panose="05050102010706020507" pitchFamily="18" charset="2"/>
                        <a:buChar char=""/>
                      </a:pPr>
                      <a:r>
                        <a:rPr lang="en-US" sz="1600" dirty="0">
                          <a:effectLst/>
                        </a:rPr>
                        <a:t>Religious, spiritual and community centers (4)</a:t>
                      </a:r>
                      <a:endParaRPr lang="en-US" sz="2000" dirty="0">
                        <a:effectLst/>
                      </a:endParaRPr>
                    </a:p>
                    <a:p>
                      <a:pPr marL="342900" marR="0" lvl="0" indent="-342900" fontAlgn="base">
                        <a:spcBef>
                          <a:spcPts val="0"/>
                        </a:spcBef>
                        <a:spcAft>
                          <a:spcPts val="0"/>
                        </a:spcAft>
                        <a:buFont typeface="Symbol" panose="05050102010706020507" pitchFamily="18" charset="2"/>
                        <a:buChar char=""/>
                      </a:pPr>
                      <a:r>
                        <a:rPr lang="en-US" sz="1600" dirty="0">
                          <a:effectLst/>
                        </a:rPr>
                        <a:t>Veterans Administration Clinics (4)</a:t>
                      </a:r>
                      <a:endParaRPr lang="en-US" sz="2000" dirty="0">
                        <a:effectLst/>
                      </a:endParaRPr>
                    </a:p>
                    <a:p>
                      <a:pPr marL="163195" marR="0" fontAlgn="base">
                        <a:spcBef>
                          <a:spcPts val="0"/>
                        </a:spcBef>
                        <a:spcAft>
                          <a:spcPts val="0"/>
                        </a:spcAft>
                      </a:pPr>
                      <a:r>
                        <a:rPr lang="en-US" sz="1600" dirty="0">
                          <a:effectLst/>
                        </a:rPr>
                        <a:t> </a:t>
                      </a:r>
                      <a:endParaRPr lang="en-US" sz="2000" dirty="0">
                        <a:effectLst/>
                      </a:endParaRPr>
                    </a:p>
                    <a:p>
                      <a:pPr marL="0" marR="0">
                        <a:spcBef>
                          <a:spcPts val="0"/>
                        </a:spcBef>
                        <a:spcAft>
                          <a:spcPts val="0"/>
                        </a:spcAft>
                      </a:pPr>
                      <a:r>
                        <a:rPr lang="en-US" sz="1600" dirty="0">
                          <a:effectLst/>
                        </a:rPr>
                        <a:t>Advertise in outlets that focus on your target population, including:</a:t>
                      </a:r>
                      <a:endParaRPr lang="en-US" sz="2000" dirty="0">
                        <a:effectLst/>
                      </a:endParaRPr>
                    </a:p>
                    <a:p>
                      <a:pPr marL="342900" marR="0" lvl="0" indent="-342900" fontAlgn="base">
                        <a:spcBef>
                          <a:spcPts val="0"/>
                        </a:spcBef>
                        <a:spcAft>
                          <a:spcPts val="0"/>
                        </a:spcAft>
                        <a:buFont typeface="Symbol" panose="05050102010706020507" pitchFamily="18" charset="2"/>
                        <a:buChar char=""/>
                      </a:pPr>
                      <a:r>
                        <a:rPr lang="en-US" sz="1600" dirty="0">
                          <a:effectLst/>
                        </a:rPr>
                        <a:t>Advertisements in magazines/journals (2)</a:t>
                      </a:r>
                      <a:endParaRPr lang="en-US" sz="2000" dirty="0">
                        <a:effectLst/>
                      </a:endParaRPr>
                    </a:p>
                    <a:p>
                      <a:pPr marL="342900" marR="0" lvl="0" indent="-342900" fontAlgn="base">
                        <a:spcBef>
                          <a:spcPts val="0"/>
                        </a:spcBef>
                        <a:spcAft>
                          <a:spcPts val="0"/>
                        </a:spcAft>
                        <a:buFont typeface="Symbol" panose="05050102010706020507" pitchFamily="18" charset="2"/>
                        <a:buChar char=""/>
                      </a:pPr>
                      <a:r>
                        <a:rPr lang="en-US" sz="1600" dirty="0">
                          <a:effectLst/>
                        </a:rPr>
                        <a:t>Podcasts (5)</a:t>
                      </a:r>
                      <a:endParaRPr lang="en-US" sz="2000" dirty="0">
                        <a:effectLst/>
                      </a:endParaRPr>
                    </a:p>
                    <a:p>
                      <a:pPr marL="342900" marR="0" lvl="0" indent="-342900" fontAlgn="base">
                        <a:spcBef>
                          <a:spcPts val="0"/>
                        </a:spcBef>
                        <a:spcAft>
                          <a:spcPts val="0"/>
                        </a:spcAft>
                        <a:buFont typeface="Symbol" panose="05050102010706020507" pitchFamily="18" charset="2"/>
                        <a:buChar char=""/>
                      </a:pPr>
                      <a:r>
                        <a:rPr lang="en-US" sz="1600" dirty="0">
                          <a:effectLst/>
                        </a:rPr>
                        <a:t>Social media (1) </a:t>
                      </a:r>
                      <a:endParaRPr lang="en-US" sz="2000" dirty="0">
                        <a:effectLst/>
                      </a:endParaRPr>
                    </a:p>
                    <a:p>
                      <a:pPr marL="0" marR="0" fontAlgn="base">
                        <a:spcBef>
                          <a:spcPts val="0"/>
                        </a:spcBef>
                        <a:spcAft>
                          <a:spcPts val="0"/>
                        </a:spcAft>
                      </a:pPr>
                      <a:r>
                        <a:rPr lang="en-US" sz="1600" dirty="0">
                          <a:effectLst/>
                        </a:rPr>
                        <a:t> </a:t>
                      </a:r>
                      <a:endParaRPr lang="en-US" sz="2000" dirty="0">
                        <a:effectLst/>
                      </a:endParaRPr>
                    </a:p>
                    <a:p>
                      <a:pPr marL="0" marR="0" fontAlgn="base">
                        <a:spcBef>
                          <a:spcPts val="0"/>
                        </a:spcBef>
                        <a:spcAft>
                          <a:spcPts val="0"/>
                        </a:spcAft>
                      </a:pPr>
                      <a:r>
                        <a:rPr lang="en-US" sz="1600" dirty="0">
                          <a:effectLst/>
                        </a:rPr>
                        <a:t>Consider use of the DePaul Symptom Questionnaire (DSQ) before assessment by an expert to expand the potential subject pool</a:t>
                      </a:r>
                      <a:r>
                        <a:rPr lang="en-US" sz="1600" dirty="0" smtClean="0">
                          <a:effectLst/>
                        </a:rPr>
                        <a:t>.</a:t>
                      </a:r>
                      <a:r>
                        <a:rPr lang="en-US" sz="2000" dirty="0">
                          <a:effectLst/>
                        </a:rPr>
                        <a:t> </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80901904"/>
                  </a:ext>
                </a:extLst>
              </a:tr>
              <a:tr h="2616534">
                <a:tc vMerge="1">
                  <a:txBody>
                    <a:bodyPr/>
                    <a:lstStyle/>
                    <a:p>
                      <a:endParaRPr lang="en-US"/>
                    </a:p>
                  </a:txBody>
                  <a:tcPr/>
                </a:tc>
                <a:tc>
                  <a:txBody>
                    <a:bodyPr/>
                    <a:lstStyle/>
                    <a:p>
                      <a:pPr marL="0" marR="0" algn="ctr">
                        <a:spcBef>
                          <a:spcPts val="0"/>
                        </a:spcBef>
                        <a:spcAft>
                          <a:spcPts val="0"/>
                        </a:spcAft>
                      </a:pPr>
                      <a:r>
                        <a:rPr lang="en-US" sz="2000" dirty="0">
                          <a:effectLst/>
                        </a:rPr>
                        <a:t>Sedentary </a:t>
                      </a:r>
                      <a:r>
                        <a:rPr lang="en-US" sz="2000" dirty="0" smtClean="0">
                          <a:effectLst/>
                        </a:rPr>
                        <a:t>Controls</a:t>
                      </a:r>
                      <a:r>
                        <a:rPr lang="en-US" sz="1000" dirty="0" smtClean="0">
                          <a:effectLst/>
                        </a:rPr>
                        <a:t/>
                      </a:r>
                      <a:br>
                        <a:rPr lang="en-US" sz="1000" dirty="0" smtClean="0">
                          <a:effectLst/>
                        </a:rPr>
                      </a:br>
                      <a:endParaRPr lang="en-US" sz="1000" dirty="0">
                        <a:effectLst/>
                      </a:endParaRPr>
                    </a:p>
                    <a:p>
                      <a:pPr marL="342900" marR="0" lvl="0" indent="-342900" fontAlgn="base">
                        <a:spcBef>
                          <a:spcPts val="0"/>
                        </a:spcBef>
                        <a:spcAft>
                          <a:spcPts val="0"/>
                        </a:spcAft>
                        <a:buSzPts val="1000"/>
                        <a:buFont typeface="Symbol" panose="05050102010706020507" pitchFamily="18" charset="2"/>
                        <a:buChar char=""/>
                        <a:tabLst>
                          <a:tab pos="671830" algn="l"/>
                        </a:tabLst>
                      </a:pPr>
                      <a:r>
                        <a:rPr lang="en-US" sz="1600" dirty="0">
                          <a:effectLst/>
                        </a:rPr>
                        <a:t>College campuses for young, sedentary controls from university health centers</a:t>
                      </a:r>
                      <a:endParaRPr lang="en-US" sz="2000" dirty="0">
                        <a:effectLst/>
                      </a:endParaRPr>
                    </a:p>
                    <a:p>
                      <a:pPr marL="342900" marR="0" lvl="0" indent="-342900" fontAlgn="base">
                        <a:spcBef>
                          <a:spcPts val="0"/>
                        </a:spcBef>
                        <a:spcAft>
                          <a:spcPts val="0"/>
                        </a:spcAft>
                        <a:buSzPts val="1000"/>
                        <a:buFont typeface="Symbol" panose="05050102010706020507" pitchFamily="18" charset="2"/>
                        <a:buChar char=""/>
                        <a:tabLst>
                          <a:tab pos="671830" algn="l"/>
                        </a:tabLst>
                      </a:pPr>
                      <a:r>
                        <a:rPr lang="en-US" sz="1600" dirty="0">
                          <a:effectLst/>
                        </a:rPr>
                        <a:t>Physical therapy practices with access to subjects who are healthy yet sedentary</a:t>
                      </a:r>
                      <a:endParaRPr lang="en-US" sz="2000" dirty="0">
                        <a:effectLst/>
                      </a:endParaRPr>
                    </a:p>
                    <a:p>
                      <a:pPr marL="342900" marR="0" lvl="0" indent="-342900" fontAlgn="base">
                        <a:spcBef>
                          <a:spcPts val="0"/>
                        </a:spcBef>
                        <a:spcAft>
                          <a:spcPts val="0"/>
                        </a:spcAft>
                        <a:buSzPts val="1000"/>
                        <a:buFont typeface="Symbol" panose="05050102010706020507" pitchFamily="18" charset="2"/>
                        <a:buChar char=""/>
                        <a:tabLst>
                          <a:tab pos="671830" algn="l"/>
                        </a:tabLst>
                      </a:pPr>
                      <a:r>
                        <a:rPr lang="en-US" sz="1600" dirty="0">
                          <a:effectLst/>
                        </a:rPr>
                        <a:t>Clinical entities, such as the </a:t>
                      </a:r>
                      <a:r>
                        <a:rPr lang="en-US" sz="1600" u="sng" dirty="0">
                          <a:effectLst/>
                          <a:hlinkClick r:id="rId15"/>
                        </a:rPr>
                        <a:t>Bateman-Horne Center</a:t>
                      </a:r>
                      <a:r>
                        <a:rPr lang="en-US" sz="1600" dirty="0">
                          <a:effectLst/>
                        </a:rPr>
                        <a:t>, with a connection to a university hospital system, or large-scale care providers such as Kaiser or One Medical</a:t>
                      </a:r>
                      <a:endParaRPr lang="en-US" sz="2000" dirty="0">
                        <a:effectLst/>
                        <a:latin typeface="Calibri" panose="020F0502020204030204" pitchFamily="34"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606804921"/>
                  </a:ext>
                </a:extLst>
              </a:tr>
              <a:tr h="2106132">
                <a:tc vMerge="1">
                  <a:txBody>
                    <a:bodyPr/>
                    <a:lstStyle/>
                    <a:p>
                      <a:endParaRPr lang="en-US"/>
                    </a:p>
                  </a:txBody>
                  <a:tcPr/>
                </a:tc>
                <a:tc>
                  <a:txBody>
                    <a:bodyPr/>
                    <a:lstStyle/>
                    <a:p>
                      <a:pPr marL="0" marR="0" algn="ctr">
                        <a:spcBef>
                          <a:spcPts val="0"/>
                        </a:spcBef>
                        <a:spcAft>
                          <a:spcPts val="0"/>
                        </a:spcAft>
                      </a:pPr>
                      <a:r>
                        <a:rPr lang="en-US" sz="2000" dirty="0" smtClean="0">
                          <a:effectLst/>
                        </a:rPr>
                        <a:t>Men</a:t>
                      </a:r>
                      <a:r>
                        <a:rPr lang="en-US" sz="1000" dirty="0" smtClean="0">
                          <a:effectLst/>
                        </a:rPr>
                        <a:t/>
                      </a:r>
                      <a:br>
                        <a:rPr lang="en-US" sz="1000" dirty="0" smtClean="0">
                          <a:effectLst/>
                        </a:rPr>
                      </a:br>
                      <a:endParaRPr lang="en-US" sz="1000" dirty="0">
                        <a:effectLst/>
                      </a:endParaRPr>
                    </a:p>
                    <a:p>
                      <a:pPr marL="342900" marR="0" lvl="0" indent="-342900">
                        <a:spcBef>
                          <a:spcPts val="0"/>
                        </a:spcBef>
                        <a:spcAft>
                          <a:spcPts val="0"/>
                        </a:spcAft>
                        <a:buFont typeface="Symbol" panose="05050102010706020507" pitchFamily="18" charset="2"/>
                        <a:buChar char=""/>
                      </a:pPr>
                      <a:r>
                        <a:rPr lang="en-US" sz="1600" dirty="0">
                          <a:effectLst/>
                        </a:rPr>
                        <a:t>Place online flyers within groups designated for men with ME/CFS, such as the </a:t>
                      </a:r>
                      <a:r>
                        <a:rPr lang="en-US" sz="1600" u="sng" dirty="0">
                          <a:effectLst/>
                          <a:hlinkClick r:id="rId16"/>
                        </a:rPr>
                        <a:t>#MEAction Men’s Facebook Group</a:t>
                      </a:r>
                      <a:r>
                        <a:rPr lang="en-US" sz="1600" dirty="0">
                          <a:effectLst/>
                        </a:rPr>
                        <a:t> (1)</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Advertise in outlets that focus on men and men’s issues, especially in healthcare (2)</a:t>
                      </a:r>
                      <a:endParaRPr lang="en-US" sz="2000" dirty="0">
                        <a:effectLst/>
                        <a:latin typeface="Calibri" panose="020F0502020204030204" pitchFamily="34" charset="0"/>
                        <a:ea typeface="Calibri" panose="020F050202020403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778489495"/>
                  </a:ext>
                </a:extLst>
              </a:tr>
            </a:tbl>
          </a:graphicData>
        </a:graphic>
      </p:graphicFrame>
    </p:spTree>
    <p:extLst>
      <p:ext uri="{BB962C8B-B14F-4D97-AF65-F5344CB8AC3E}">
        <p14:creationId xmlns:p14="http://schemas.microsoft.com/office/powerpoint/2010/main" val="2156216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2"/>
          <p:cNvSpPr txBox="1">
            <a:spLocks noGrp="1"/>
          </p:cNvSpPr>
          <p:nvPr>
            <p:ph type="ctrTitle"/>
          </p:nvPr>
        </p:nvSpPr>
        <p:spPr>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dirty="0" smtClean="0"/>
              <a:t/>
            </a:r>
            <a:br>
              <a:rPr lang="en-US" dirty="0" smtClean="0"/>
            </a:br>
            <a:r>
              <a:rPr lang="en-US" sz="3700" dirty="0" smtClean="0"/>
              <a:t>All workshop materials can be found at: </a:t>
            </a:r>
            <a:r>
              <a:rPr lang="en-US" sz="3700" dirty="0" smtClean="0">
                <a:hlinkClick r:id="rId3"/>
              </a:rPr>
              <a:t>www.meaction.net/workshop</a:t>
            </a:r>
            <a:r>
              <a:rPr lang="en-US" dirty="0" smtClean="0"/>
              <a:t/>
            </a:r>
            <a:br>
              <a:rPr lang="en-US" dirty="0" smtClean="0"/>
            </a:br>
            <a:r>
              <a:rPr lang="en-US" dirty="0" smtClean="0"/>
              <a:t/>
            </a:r>
            <a:br>
              <a:rPr lang="en-US" dirty="0" smtClean="0"/>
            </a:br>
            <a:r>
              <a:rPr lang="en-US" dirty="0" smtClean="0"/>
              <a:t>Thank </a:t>
            </a:r>
            <a:r>
              <a:rPr lang="en-US" dirty="0"/>
              <a:t>you</a:t>
            </a:r>
            <a:endParaRPr dirty="0"/>
          </a:p>
        </p:txBody>
      </p:sp>
      <p:sp>
        <p:nvSpPr>
          <p:cNvPr id="319" name="Google Shape;319;p52"/>
          <p:cNvSpPr txBox="1">
            <a:spLocks noGrp="1"/>
          </p:cNvSpPr>
          <p:nvPr>
            <p:ph type="subTitle" idx="1"/>
          </p:nvPr>
        </p:nvSpPr>
        <p:spPr>
          <a:xfrm>
            <a:off x="5179833" y="4607599"/>
            <a:ext cx="6061600" cy="1575487"/>
          </a:xfrm>
          <a:prstGeom prst="rect">
            <a:avLst/>
          </a:prstGeom>
        </p:spPr>
        <p:txBody>
          <a:bodyPr spcFirstLastPara="1" wrap="square" lIns="91425" tIns="45700" rIns="91425" bIns="45700" anchor="t" anchorCtr="0">
            <a:normAutofit fontScale="77500" lnSpcReduction="20000"/>
          </a:bodyPr>
          <a:lstStyle/>
          <a:p>
            <a:pPr marL="0" indent="0" algn="l">
              <a:spcBef>
                <a:spcPts val="1000"/>
              </a:spcBef>
            </a:pPr>
            <a:r>
              <a:rPr lang="en-US" sz="2100" b="1" dirty="0" smtClean="0"/>
              <a:t>#MEAction</a:t>
            </a:r>
          </a:p>
          <a:p>
            <a:pPr marL="0" indent="0" algn="l">
              <a:spcBef>
                <a:spcPts val="1000"/>
              </a:spcBef>
            </a:pPr>
            <a:r>
              <a:rPr lang="en-US" dirty="0"/>
              <a:t/>
            </a:r>
            <a:br>
              <a:rPr lang="en-US" dirty="0"/>
            </a:br>
            <a:r>
              <a:rPr lang="en-US" sz="1800" b="1" dirty="0" smtClean="0"/>
              <a:t>Columbia Mailman School of Public Health</a:t>
            </a:r>
            <a:r>
              <a:rPr lang="en-US" sz="1800" dirty="0" smtClean="0"/>
              <a:t>, </a:t>
            </a:r>
            <a:r>
              <a:rPr lang="en-US" dirty="0" smtClean="0"/>
              <a:t/>
            </a:r>
            <a:br>
              <a:rPr lang="en-US" dirty="0" smtClean="0"/>
            </a:br>
            <a:r>
              <a:rPr lang="en-US" dirty="0" smtClean="0"/>
              <a:t>ME/CFS Collaborative Research Network </a:t>
            </a:r>
            <a:br>
              <a:rPr lang="en-US" dirty="0" smtClean="0"/>
            </a:br>
            <a:r>
              <a:rPr lang="en-US" dirty="0" smtClean="0"/>
              <a:t>CAC </a:t>
            </a:r>
            <a:r>
              <a:rPr lang="en-US" dirty="0"/>
              <a:t>Study Feasibility </a:t>
            </a:r>
            <a:r>
              <a:rPr lang="en-US" dirty="0" smtClean="0"/>
              <a:t>Working Group, Jaime Seltzer, Dr</a:t>
            </a:r>
            <a:r>
              <a:rPr lang="en-US" dirty="0"/>
              <a:t>. Susan Taylor-Brown, Kathi Kuhnel, Cheryelle </a:t>
            </a:r>
            <a:r>
              <a:rPr lang="en-US" dirty="0" smtClean="0"/>
              <a:t>McFarlane</a:t>
            </a:r>
            <a:r>
              <a:rPr lang="en-US" dirty="0"/>
              <a:t/>
            </a:r>
            <a:br>
              <a:rPr lang="en-US" dirty="0"/>
            </a:br>
            <a:r>
              <a:rPr lang="en-US" dirty="0" smtClean="0"/>
              <a:t>US </a:t>
            </a:r>
            <a:r>
              <a:rPr lang="en-US" dirty="0"/>
              <a:t>Public Health Services grant5U54A/138370 and </a:t>
            </a:r>
            <a:r>
              <a:rPr lang="en-US" dirty="0" smtClean="0"/>
              <a:t>5U24NS105535</a:t>
            </a:r>
            <a:endParaRPr lang="en-US" dirty="0"/>
          </a:p>
        </p:txBody>
      </p:sp>
      <p:sp>
        <p:nvSpPr>
          <p:cNvPr id="2" name="Rectangle 1"/>
          <p:cNvSpPr/>
          <p:nvPr/>
        </p:nvSpPr>
        <p:spPr>
          <a:xfrm>
            <a:off x="325208" y="5561112"/>
            <a:ext cx="4439036" cy="307777"/>
          </a:xfrm>
          <a:prstGeom prst="rect">
            <a:avLst/>
          </a:prstGeom>
        </p:spPr>
        <p:txBody>
          <a:bodyPr wrap="none">
            <a:spAutoFit/>
          </a:bodyPr>
          <a:lstStyle/>
          <a:p>
            <a:r>
              <a:rPr lang="en-US" dirty="0"/>
              <a:t>Contact: </a:t>
            </a:r>
            <a:r>
              <a:rPr lang="en-US" dirty="0">
                <a:hlinkClick r:id="rId4"/>
              </a:rPr>
              <a:t>jaime@meaction.net</a:t>
            </a:r>
            <a:r>
              <a:rPr lang="en-US" dirty="0"/>
              <a:t>, </a:t>
            </a:r>
            <a:r>
              <a:rPr lang="en-US" dirty="0">
                <a:hlinkClick r:id="rId5"/>
              </a:rPr>
              <a:t>seltzer1@stanford.edu</a:t>
            </a:r>
            <a:endParaRPr lang="en-US" dirty="0"/>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35665" y="1620784"/>
            <a:ext cx="3019647" cy="377455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a:hlinkClick r:id="rId3" action="ppaction://hlinksldjump"/>
          </p:cNvPr>
          <p:cNvSpPr/>
          <p:nvPr/>
        </p:nvSpPr>
        <p:spPr>
          <a:xfrm>
            <a:off x="4377179" y="2179800"/>
            <a:ext cx="1089600" cy="1089600"/>
          </a:xfrm>
          <a:prstGeom prst="ellipse">
            <a:avLst/>
          </a:prstGeom>
          <a:solidFill>
            <a:schemeClr val="lt2"/>
          </a:solidFill>
          <a:ln>
            <a:noFill/>
          </a:ln>
        </p:spPr>
        <p:txBody>
          <a:bodyPr spcFirstLastPara="1" wrap="square" lIns="121900" tIns="121900" rIns="121900" bIns="121900" anchor="ctr" anchorCtr="0">
            <a:noAutofit/>
          </a:bodyPr>
          <a:lstStyle/>
          <a:p>
            <a:endParaRPr sz="1867" dirty="0"/>
          </a:p>
        </p:txBody>
      </p:sp>
      <p:sp>
        <p:nvSpPr>
          <p:cNvPr id="225" name="Google Shape;225;p33">
            <a:hlinkClick r:id="rId4" action="ppaction://hlinksldjump"/>
          </p:cNvPr>
          <p:cNvSpPr/>
          <p:nvPr/>
        </p:nvSpPr>
        <p:spPr>
          <a:xfrm>
            <a:off x="7950631" y="4636467"/>
            <a:ext cx="1089600" cy="1089600"/>
          </a:xfrm>
          <a:prstGeom prst="rect">
            <a:avLst/>
          </a:prstGeom>
          <a:solidFill>
            <a:schemeClr val="dk2"/>
          </a:solidFill>
          <a:ln>
            <a:noFill/>
          </a:ln>
        </p:spPr>
        <p:txBody>
          <a:bodyPr spcFirstLastPara="1" wrap="square" lIns="121900" tIns="121900" rIns="121900" bIns="121900" anchor="ctr" anchorCtr="0">
            <a:noAutofit/>
          </a:bodyPr>
          <a:lstStyle/>
          <a:p>
            <a:endParaRPr sz="1867" dirty="0"/>
          </a:p>
        </p:txBody>
      </p:sp>
      <p:sp>
        <p:nvSpPr>
          <p:cNvPr id="227" name="Google Shape;227;p33">
            <a:hlinkClick r:id="rId5" action="ppaction://hlinksldjump"/>
          </p:cNvPr>
          <p:cNvSpPr/>
          <p:nvPr/>
        </p:nvSpPr>
        <p:spPr>
          <a:xfrm>
            <a:off x="7854546" y="2179800"/>
            <a:ext cx="1089600" cy="1089600"/>
          </a:xfrm>
          <a:prstGeom prst="rect">
            <a:avLst/>
          </a:prstGeom>
          <a:solidFill>
            <a:schemeClr val="lt1"/>
          </a:solidFill>
          <a:ln>
            <a:noFill/>
          </a:ln>
        </p:spPr>
        <p:txBody>
          <a:bodyPr spcFirstLastPara="1" wrap="square" lIns="121900" tIns="121900" rIns="121900" bIns="121900" anchor="ctr" anchorCtr="0">
            <a:noAutofit/>
          </a:bodyPr>
          <a:lstStyle/>
          <a:p>
            <a:endParaRPr sz="1867" dirty="0"/>
          </a:p>
        </p:txBody>
      </p:sp>
      <p:sp>
        <p:nvSpPr>
          <p:cNvPr id="228" name="Google Shape;228;p33"/>
          <p:cNvSpPr txBox="1">
            <a:spLocks noGrp="1"/>
          </p:cNvSpPr>
          <p:nvPr>
            <p:ph type="title"/>
          </p:nvPr>
        </p:nvSpPr>
        <p:spPr>
          <a:xfrm>
            <a:off x="950967" y="719333"/>
            <a:ext cx="10290000" cy="763600"/>
          </a:xfrm>
          <a:prstGeom prst="rect">
            <a:avLst/>
          </a:prstGeom>
        </p:spPr>
        <p:txBody>
          <a:bodyPr spcFirstLastPara="1" wrap="square" lIns="121900" tIns="121900" rIns="121900" bIns="121900" anchor="t" anchorCtr="0">
            <a:noAutofit/>
          </a:bodyPr>
          <a:lstStyle/>
          <a:p>
            <a:r>
              <a:rPr lang="en" dirty="0" smtClean="0"/>
              <a:t>Agenda</a:t>
            </a:r>
            <a:endParaRPr dirty="0"/>
          </a:p>
        </p:txBody>
      </p:sp>
      <p:sp>
        <p:nvSpPr>
          <p:cNvPr id="229" name="Google Shape;229;p33">
            <a:hlinkClick r:id="rId3" action="ppaction://hlinksldjump"/>
          </p:cNvPr>
          <p:cNvSpPr txBox="1">
            <a:spLocks noGrp="1"/>
          </p:cNvSpPr>
          <p:nvPr>
            <p:ph type="title" idx="2"/>
          </p:nvPr>
        </p:nvSpPr>
        <p:spPr>
          <a:xfrm>
            <a:off x="4419369" y="2383000"/>
            <a:ext cx="1231200" cy="1286400"/>
          </a:xfrm>
          <a:prstGeom prst="rect">
            <a:avLst/>
          </a:prstGeom>
        </p:spPr>
        <p:txBody>
          <a:bodyPr spcFirstLastPara="1" wrap="square" lIns="121900" tIns="121900" rIns="121900" bIns="121900" anchor="ctr" anchorCtr="0">
            <a:noAutofit/>
          </a:bodyPr>
          <a:lstStyle/>
          <a:p>
            <a:r>
              <a:rPr lang="en"/>
              <a:t>01</a:t>
            </a:r>
            <a:endParaRPr dirty="0"/>
          </a:p>
        </p:txBody>
      </p:sp>
      <p:sp>
        <p:nvSpPr>
          <p:cNvPr id="230" name="Google Shape;230;p33">
            <a:hlinkClick r:id="rId3" action="ppaction://hlinksldjump"/>
          </p:cNvPr>
          <p:cNvSpPr txBox="1">
            <a:spLocks noGrp="1"/>
          </p:cNvSpPr>
          <p:nvPr>
            <p:ph type="title" idx="3"/>
          </p:nvPr>
        </p:nvSpPr>
        <p:spPr>
          <a:xfrm>
            <a:off x="5650515" y="2383000"/>
            <a:ext cx="2246000" cy="582000"/>
          </a:xfrm>
          <a:prstGeom prst="rect">
            <a:avLst/>
          </a:prstGeom>
        </p:spPr>
        <p:txBody>
          <a:bodyPr spcFirstLastPara="1" wrap="square" lIns="121900" tIns="121900" rIns="121900" bIns="121900" anchor="b" anchorCtr="0">
            <a:noAutofit/>
          </a:bodyPr>
          <a:lstStyle/>
          <a:p>
            <a:r>
              <a:rPr lang="en" dirty="0"/>
              <a:t>Concepts</a:t>
            </a:r>
            <a:endParaRPr dirty="0"/>
          </a:p>
        </p:txBody>
      </p:sp>
      <p:sp>
        <p:nvSpPr>
          <p:cNvPr id="232" name="Google Shape;232;p33">
            <a:hlinkClick r:id="rId4" action="ppaction://hlinksldjump"/>
          </p:cNvPr>
          <p:cNvSpPr txBox="1">
            <a:spLocks noGrp="1"/>
          </p:cNvSpPr>
          <p:nvPr>
            <p:ph type="title" idx="4"/>
          </p:nvPr>
        </p:nvSpPr>
        <p:spPr>
          <a:xfrm>
            <a:off x="7950831" y="4839633"/>
            <a:ext cx="1231200" cy="1286400"/>
          </a:xfrm>
          <a:prstGeom prst="rect">
            <a:avLst/>
          </a:prstGeom>
        </p:spPr>
        <p:txBody>
          <a:bodyPr spcFirstLastPara="1" wrap="square" lIns="121900" tIns="121900" rIns="121900" bIns="121900" anchor="ctr" anchorCtr="0">
            <a:noAutofit/>
          </a:bodyPr>
          <a:lstStyle/>
          <a:p>
            <a:r>
              <a:rPr lang="en"/>
              <a:t>04</a:t>
            </a:r>
            <a:endParaRPr dirty="0"/>
          </a:p>
        </p:txBody>
      </p:sp>
      <p:sp>
        <p:nvSpPr>
          <p:cNvPr id="233" name="Google Shape;233;p33">
            <a:hlinkClick r:id="rId4" action="ppaction://hlinksldjump"/>
          </p:cNvPr>
          <p:cNvSpPr txBox="1">
            <a:spLocks noGrp="1"/>
          </p:cNvSpPr>
          <p:nvPr>
            <p:ph type="title" idx="5"/>
          </p:nvPr>
        </p:nvSpPr>
        <p:spPr>
          <a:xfrm>
            <a:off x="9127770" y="4839610"/>
            <a:ext cx="2246000" cy="582000"/>
          </a:xfrm>
          <a:prstGeom prst="rect">
            <a:avLst/>
          </a:prstGeom>
        </p:spPr>
        <p:txBody>
          <a:bodyPr spcFirstLastPara="1" wrap="square" lIns="121900" tIns="121900" rIns="121900" bIns="121900" anchor="b" anchorCtr="0">
            <a:noAutofit/>
          </a:bodyPr>
          <a:lstStyle/>
          <a:p>
            <a:r>
              <a:rPr lang="en" u="sng" dirty="0" smtClean="0"/>
              <a:t>Activity 2</a:t>
            </a:r>
            <a:endParaRPr u="sng" dirty="0"/>
          </a:p>
        </p:txBody>
      </p:sp>
      <p:sp>
        <p:nvSpPr>
          <p:cNvPr id="234" name="Google Shape;234;p33">
            <a:hlinkClick r:id="rId4" action="ppaction://hlinksldjump"/>
          </p:cNvPr>
          <p:cNvSpPr txBox="1">
            <a:spLocks noGrp="1"/>
          </p:cNvSpPr>
          <p:nvPr>
            <p:ph type="subTitle" idx="6"/>
          </p:nvPr>
        </p:nvSpPr>
        <p:spPr>
          <a:xfrm>
            <a:off x="9127758" y="5207007"/>
            <a:ext cx="2246000" cy="919200"/>
          </a:xfrm>
          <a:prstGeom prst="rect">
            <a:avLst/>
          </a:prstGeom>
        </p:spPr>
        <p:txBody>
          <a:bodyPr spcFirstLastPara="1" wrap="square" lIns="121900" tIns="121900" rIns="121900" bIns="121900" anchor="t" anchorCtr="0">
            <a:noAutofit/>
          </a:bodyPr>
          <a:lstStyle/>
          <a:p>
            <a:pPr marL="0" indent="4763"/>
            <a:r>
              <a:rPr lang="en-US" dirty="0"/>
              <a:t>Recruiting Underrepresented Populations in ME/CFS Research</a:t>
            </a:r>
          </a:p>
        </p:txBody>
      </p:sp>
      <p:sp>
        <p:nvSpPr>
          <p:cNvPr id="235" name="Google Shape;235;p33">
            <a:hlinkClick r:id="rId5" action="ppaction://hlinksldjump"/>
          </p:cNvPr>
          <p:cNvSpPr txBox="1">
            <a:spLocks noGrp="1"/>
          </p:cNvSpPr>
          <p:nvPr>
            <p:ph type="title" idx="7"/>
          </p:nvPr>
        </p:nvSpPr>
        <p:spPr>
          <a:xfrm>
            <a:off x="7896635" y="2383000"/>
            <a:ext cx="1231200" cy="1286400"/>
          </a:xfrm>
          <a:prstGeom prst="rect">
            <a:avLst/>
          </a:prstGeom>
        </p:spPr>
        <p:txBody>
          <a:bodyPr spcFirstLastPara="1" wrap="square" lIns="121900" tIns="121900" rIns="121900" bIns="121900" anchor="ctr" anchorCtr="0">
            <a:noAutofit/>
          </a:bodyPr>
          <a:lstStyle/>
          <a:p>
            <a:r>
              <a:rPr lang="en" dirty="0"/>
              <a:t>02</a:t>
            </a:r>
            <a:endParaRPr dirty="0"/>
          </a:p>
        </p:txBody>
      </p:sp>
      <p:sp>
        <p:nvSpPr>
          <p:cNvPr id="236" name="Google Shape;236;p33">
            <a:hlinkClick r:id="rId5" action="ppaction://hlinksldjump"/>
          </p:cNvPr>
          <p:cNvSpPr txBox="1">
            <a:spLocks noGrp="1"/>
          </p:cNvSpPr>
          <p:nvPr>
            <p:ph type="title" idx="8"/>
          </p:nvPr>
        </p:nvSpPr>
        <p:spPr>
          <a:xfrm>
            <a:off x="9127771" y="2383000"/>
            <a:ext cx="2246000" cy="582000"/>
          </a:xfrm>
          <a:prstGeom prst="rect">
            <a:avLst/>
          </a:prstGeom>
        </p:spPr>
        <p:txBody>
          <a:bodyPr spcFirstLastPara="1" wrap="square" lIns="121900" tIns="121900" rIns="121900" bIns="121900" anchor="b" anchorCtr="0">
            <a:noAutofit/>
          </a:bodyPr>
          <a:lstStyle/>
          <a:p>
            <a:r>
              <a:rPr lang="en" u="sng" dirty="0" smtClean="0"/>
              <a:t>Activity 1</a:t>
            </a:r>
            <a:endParaRPr u="sng" dirty="0"/>
          </a:p>
        </p:txBody>
      </p:sp>
      <p:sp>
        <p:nvSpPr>
          <p:cNvPr id="237" name="Google Shape;237;p33">
            <a:hlinkClick r:id="rId5" action="ppaction://hlinksldjump"/>
          </p:cNvPr>
          <p:cNvSpPr txBox="1">
            <a:spLocks noGrp="1"/>
          </p:cNvSpPr>
          <p:nvPr>
            <p:ph type="subTitle" idx="9"/>
          </p:nvPr>
        </p:nvSpPr>
        <p:spPr>
          <a:xfrm>
            <a:off x="9127770" y="2750223"/>
            <a:ext cx="2429626" cy="919200"/>
          </a:xfrm>
          <a:prstGeom prst="rect">
            <a:avLst/>
          </a:prstGeom>
        </p:spPr>
        <p:txBody>
          <a:bodyPr spcFirstLastPara="1" wrap="square" lIns="121900" tIns="121900" rIns="121900" bIns="121900" anchor="t" anchorCtr="0">
            <a:noAutofit/>
          </a:bodyPr>
          <a:lstStyle/>
          <a:p>
            <a:pPr marL="0" indent="4763"/>
            <a:r>
              <a:rPr lang="en-US" dirty="0" smtClean="0"/>
              <a:t>Planning </a:t>
            </a:r>
            <a:r>
              <a:rPr lang="en-US" dirty="0"/>
              <a:t>and Budgeting for Research Partners with Lived Experience </a:t>
            </a:r>
            <a:endParaRPr dirty="0"/>
          </a:p>
        </p:txBody>
      </p:sp>
      <p:sp>
        <p:nvSpPr>
          <p:cNvPr id="36" name="Google Shape;226;p33">
            <a:hlinkClick r:id="rId6" action="ppaction://hlinksldjump"/>
          </p:cNvPr>
          <p:cNvSpPr/>
          <p:nvPr/>
        </p:nvSpPr>
        <p:spPr>
          <a:xfrm>
            <a:off x="4377179" y="4636467"/>
            <a:ext cx="1089600" cy="1089600"/>
          </a:xfrm>
          <a:prstGeom prst="ellipse">
            <a:avLst/>
          </a:prstGeom>
          <a:solidFill>
            <a:schemeClr val="dk2"/>
          </a:solidFill>
          <a:ln>
            <a:noFill/>
          </a:ln>
        </p:spPr>
        <p:txBody>
          <a:bodyPr spcFirstLastPara="1" wrap="square" lIns="121900" tIns="121900" rIns="121900" bIns="121900" anchor="ctr" anchorCtr="0">
            <a:noAutofit/>
          </a:bodyPr>
          <a:lstStyle/>
          <a:p>
            <a:endParaRPr sz="1867" dirty="0"/>
          </a:p>
        </p:txBody>
      </p:sp>
      <p:sp>
        <p:nvSpPr>
          <p:cNvPr id="37" name="Google Shape;241;p33">
            <a:hlinkClick r:id="rId6" action="ppaction://hlinksldjump"/>
          </p:cNvPr>
          <p:cNvSpPr txBox="1">
            <a:spLocks noGrp="1"/>
          </p:cNvSpPr>
          <p:nvPr>
            <p:ph type="title" idx="16"/>
          </p:nvPr>
        </p:nvSpPr>
        <p:spPr>
          <a:xfrm>
            <a:off x="4377246" y="4839667"/>
            <a:ext cx="1231200" cy="1286400"/>
          </a:xfrm>
          <a:prstGeom prst="rect">
            <a:avLst/>
          </a:prstGeom>
        </p:spPr>
        <p:txBody>
          <a:bodyPr spcFirstLastPara="1" wrap="square" lIns="121900" tIns="121900" rIns="121900" bIns="121900" anchor="ctr" anchorCtr="0">
            <a:noAutofit/>
          </a:bodyPr>
          <a:lstStyle/>
          <a:p>
            <a:r>
              <a:rPr lang="en" dirty="0"/>
              <a:t>03</a:t>
            </a:r>
            <a:endParaRPr dirty="0"/>
          </a:p>
        </p:txBody>
      </p:sp>
      <p:sp>
        <p:nvSpPr>
          <p:cNvPr id="38" name="Google Shape;242;p33">
            <a:hlinkClick r:id="rId6" action="ppaction://hlinksldjump"/>
          </p:cNvPr>
          <p:cNvSpPr txBox="1">
            <a:spLocks noGrp="1"/>
          </p:cNvSpPr>
          <p:nvPr>
            <p:ph type="title" idx="17"/>
          </p:nvPr>
        </p:nvSpPr>
        <p:spPr>
          <a:xfrm>
            <a:off x="5608346" y="4839667"/>
            <a:ext cx="2246000" cy="582000"/>
          </a:xfrm>
          <a:prstGeom prst="rect">
            <a:avLst/>
          </a:prstGeom>
        </p:spPr>
        <p:txBody>
          <a:bodyPr spcFirstLastPara="1" wrap="square" lIns="121900" tIns="121900" rIns="121900" bIns="121900" anchor="b" anchorCtr="0">
            <a:noAutofit/>
          </a:bodyPr>
          <a:lstStyle/>
          <a:p>
            <a:r>
              <a:rPr lang="en" dirty="0" smtClean="0"/>
              <a:t>Concepts</a:t>
            </a:r>
            <a:endParaRPr dirty="0"/>
          </a:p>
        </p:txBody>
      </p:sp>
      <p:sp>
        <p:nvSpPr>
          <p:cNvPr id="40" name="Google Shape;231;p33">
            <a:hlinkClick r:id="rId3" action="ppaction://hlinksldjump"/>
          </p:cNvPr>
          <p:cNvSpPr txBox="1">
            <a:spLocks noGrp="1"/>
          </p:cNvSpPr>
          <p:nvPr>
            <p:ph type="subTitle" idx="1"/>
          </p:nvPr>
        </p:nvSpPr>
        <p:spPr>
          <a:xfrm>
            <a:off x="1050201" y="2131407"/>
            <a:ext cx="2650448" cy="1271317"/>
          </a:xfrm>
          <a:prstGeom prst="rect">
            <a:avLst/>
          </a:prstGeom>
        </p:spPr>
        <p:txBody>
          <a:bodyPr spcFirstLastPara="1" wrap="square" lIns="121900" tIns="121900" rIns="121900" bIns="121900" anchor="t" anchorCtr="0">
            <a:noAutofit/>
          </a:bodyPr>
          <a:lstStyle/>
          <a:p>
            <a:pPr marL="0" indent="0"/>
            <a:r>
              <a:rPr lang="en-US" sz="2000" b="1" dirty="0">
                <a:ln w="6600">
                  <a:solidFill>
                    <a:schemeClr val="accent2"/>
                  </a:solidFill>
                  <a:prstDash val="solid"/>
                </a:ln>
                <a:solidFill>
                  <a:srgbClr val="FFFFFF"/>
                </a:solidFill>
                <a:effectLst>
                  <a:outerShdw dist="38100" dir="2700000" algn="tl" rotWithShape="0">
                    <a:schemeClr val="accent2"/>
                  </a:outerShdw>
                </a:effectLst>
              </a:rPr>
              <a:t>ENGAGING RESEARCH PARTNERS WITH LIVED EXPERIENCE</a:t>
            </a:r>
            <a:endParaRPr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1" name="Google Shape;243;p33">
            <a:hlinkClick r:id="rId6" action="ppaction://hlinksldjump"/>
          </p:cNvPr>
          <p:cNvSpPr txBox="1">
            <a:spLocks noGrp="1"/>
          </p:cNvSpPr>
          <p:nvPr>
            <p:ph type="subTitle" idx="18"/>
          </p:nvPr>
        </p:nvSpPr>
        <p:spPr>
          <a:xfrm>
            <a:off x="1050201" y="4670903"/>
            <a:ext cx="2650448" cy="919200"/>
          </a:xfrm>
          <a:prstGeom prst="rect">
            <a:avLst/>
          </a:prstGeom>
        </p:spPr>
        <p:txBody>
          <a:bodyPr spcFirstLastPara="1" wrap="square" lIns="121900" tIns="121900" rIns="121900" bIns="121900" anchor="t" anchorCtr="0">
            <a:noAutofit/>
          </a:bodyPr>
          <a:lstStyle/>
          <a:p>
            <a:pPr marL="0" indent="0"/>
            <a:r>
              <a:rPr lang="en-US" sz="2000" b="1" dirty="0">
                <a:ln w="6600">
                  <a:solidFill>
                    <a:schemeClr val="accent2"/>
                  </a:solidFill>
                  <a:prstDash val="solid"/>
                </a:ln>
                <a:solidFill>
                  <a:srgbClr val="FFFFFF"/>
                </a:solidFill>
                <a:effectLst>
                  <a:outerShdw dist="38100" dir="2700000" algn="tl" rotWithShape="0">
                    <a:schemeClr val="accent2"/>
                  </a:outerShdw>
                </a:effectLst>
              </a:rPr>
              <a:t>RECRUITING</a:t>
            </a:r>
            <a:r>
              <a:rPr lang="en-US" dirty="0" smtClean="0"/>
              <a:t> </a:t>
            </a:r>
            <a:r>
              <a:rPr lang="en-US" sz="2000" b="1" dirty="0" smtClean="0">
                <a:ln w="6600">
                  <a:solidFill>
                    <a:schemeClr val="accent2"/>
                  </a:solidFill>
                  <a:prstDash val="solid"/>
                </a:ln>
                <a:solidFill>
                  <a:srgbClr val="FFFFFF"/>
                </a:solidFill>
                <a:effectLst>
                  <a:outerShdw dist="38100" dir="2700000" algn="tl" rotWithShape="0">
                    <a:schemeClr val="accent2"/>
                  </a:outerShdw>
                </a:effectLst>
              </a:rPr>
              <a:t>UNDER-REPRESENTED</a:t>
            </a:r>
            <a:r>
              <a:rPr lang="en-US" dirty="0" smtClean="0"/>
              <a:t> </a:t>
            </a:r>
            <a:r>
              <a:rPr lang="en-US" sz="2000" b="1" dirty="0">
                <a:ln w="6600">
                  <a:solidFill>
                    <a:schemeClr val="accent2"/>
                  </a:solidFill>
                  <a:prstDash val="solid"/>
                </a:ln>
                <a:solidFill>
                  <a:srgbClr val="FFFFFF"/>
                </a:solidFill>
                <a:effectLst>
                  <a:outerShdw dist="38100" dir="2700000" algn="tl" rotWithShape="0">
                    <a:schemeClr val="accent2"/>
                  </a:outerShdw>
                </a:effectLst>
              </a:rPr>
              <a:t>POPULATIONS</a:t>
            </a:r>
            <a:endParaRPr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Left Brace 10"/>
          <p:cNvSpPr/>
          <p:nvPr/>
        </p:nvSpPr>
        <p:spPr>
          <a:xfrm>
            <a:off x="3615559" y="2131407"/>
            <a:ext cx="599089" cy="1799462"/>
          </a:xfrm>
          <a:prstGeom prst="leftBrace">
            <a:avLst>
              <a:gd name="adj1" fmla="val 0"/>
              <a:gd name="adj2" fmla="val 5000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44" name="Left Brace 43"/>
          <p:cNvSpPr/>
          <p:nvPr/>
        </p:nvSpPr>
        <p:spPr>
          <a:xfrm>
            <a:off x="3615558" y="4417407"/>
            <a:ext cx="599089" cy="1799462"/>
          </a:xfrm>
          <a:prstGeom prst="leftBrace">
            <a:avLst>
              <a:gd name="adj1" fmla="val 0"/>
              <a:gd name="adj2" fmla="val 5000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714610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09" y="3905172"/>
            <a:ext cx="9287714" cy="536800"/>
          </a:xfrm>
        </p:spPr>
        <p:txBody>
          <a:bodyPr/>
          <a:lstStyle/>
          <a:p>
            <a:pPr algn="ctr"/>
            <a:r>
              <a:rPr lang="en-US" sz="2800" dirty="0"/>
              <a:t>1) </a:t>
            </a:r>
            <a:r>
              <a:rPr lang="en-US" sz="2800" dirty="0" smtClean="0"/>
              <a:t>Planning and Budgeting for Research Partners with Lived Experience </a:t>
            </a:r>
            <a:br>
              <a:rPr lang="en-US" sz="2800" dirty="0" smtClean="0"/>
            </a:br>
            <a:r>
              <a:rPr lang="en-US" sz="2800" dirty="0" smtClean="0"/>
              <a:t/>
            </a:r>
            <a:br>
              <a:rPr lang="en-US" sz="2800" dirty="0" smtClean="0"/>
            </a:br>
            <a:r>
              <a:rPr lang="en-US" sz="2800" dirty="0" smtClean="0"/>
              <a:t>2</a:t>
            </a:r>
            <a:r>
              <a:rPr lang="en-US" sz="2800" dirty="0"/>
              <a:t>) Recruitment of </a:t>
            </a:r>
            <a:r>
              <a:rPr lang="en-US" sz="2800" dirty="0" smtClean="0"/>
              <a:t>underrepresented populations in ME/CFS research</a:t>
            </a:r>
            <a:endParaRPr lang="en-US" dirty="0"/>
          </a:p>
        </p:txBody>
      </p:sp>
      <p:grpSp>
        <p:nvGrpSpPr>
          <p:cNvPr id="4" name="Google Shape;205;p32"/>
          <p:cNvGrpSpPr/>
          <p:nvPr/>
        </p:nvGrpSpPr>
        <p:grpSpPr>
          <a:xfrm>
            <a:off x="5210147" y="183044"/>
            <a:ext cx="1016081" cy="1413062"/>
            <a:chOff x="6775075" y="-938225"/>
            <a:chExt cx="1676425" cy="2331400"/>
          </a:xfrm>
        </p:grpSpPr>
        <p:sp>
          <p:nvSpPr>
            <p:cNvPr id="5" name="Google Shape;206;p32"/>
            <p:cNvSpPr/>
            <p:nvPr/>
          </p:nvSpPr>
          <p:spPr>
            <a:xfrm>
              <a:off x="7362625" y="1183600"/>
              <a:ext cx="645125" cy="209575"/>
            </a:xfrm>
            <a:custGeom>
              <a:avLst/>
              <a:gdLst/>
              <a:ahLst/>
              <a:cxnLst/>
              <a:rect l="l" t="t" r="r" b="b"/>
              <a:pathLst>
                <a:path w="25805" h="8383" extrusionOk="0">
                  <a:moveTo>
                    <a:pt x="3781" y="0"/>
                  </a:moveTo>
                  <a:cubicBezTo>
                    <a:pt x="1645" y="0"/>
                    <a:pt x="1" y="1644"/>
                    <a:pt x="1" y="3780"/>
                  </a:cubicBezTo>
                  <a:lnTo>
                    <a:pt x="1" y="4602"/>
                  </a:lnTo>
                  <a:cubicBezTo>
                    <a:pt x="1" y="6574"/>
                    <a:pt x="1645" y="8382"/>
                    <a:pt x="3781" y="8382"/>
                  </a:cubicBezTo>
                  <a:lnTo>
                    <a:pt x="22024" y="8382"/>
                  </a:lnTo>
                  <a:cubicBezTo>
                    <a:pt x="24161" y="8382"/>
                    <a:pt x="25804" y="6574"/>
                    <a:pt x="25804" y="4602"/>
                  </a:cubicBezTo>
                  <a:lnTo>
                    <a:pt x="25804" y="3780"/>
                  </a:lnTo>
                  <a:cubicBezTo>
                    <a:pt x="25804" y="1644"/>
                    <a:pt x="24161" y="0"/>
                    <a:pt x="22024"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207;p32"/>
            <p:cNvSpPr/>
            <p:nvPr/>
          </p:nvSpPr>
          <p:spPr>
            <a:xfrm>
              <a:off x="6775075" y="-938225"/>
              <a:ext cx="1676425" cy="1941050"/>
            </a:xfrm>
            <a:custGeom>
              <a:avLst/>
              <a:gdLst/>
              <a:ahLst/>
              <a:cxnLst/>
              <a:rect l="l" t="t" r="r" b="b"/>
              <a:pathLst>
                <a:path w="67057" h="77642" extrusionOk="0">
                  <a:moveTo>
                    <a:pt x="36640" y="0"/>
                  </a:moveTo>
                  <a:cubicBezTo>
                    <a:pt x="32405" y="0"/>
                    <a:pt x="28057" y="903"/>
                    <a:pt x="23832" y="2861"/>
                  </a:cubicBezTo>
                  <a:cubicBezTo>
                    <a:pt x="3616" y="12229"/>
                    <a:pt x="1" y="39347"/>
                    <a:pt x="17093" y="53810"/>
                  </a:cubicBezTo>
                  <a:cubicBezTo>
                    <a:pt x="19230" y="55618"/>
                    <a:pt x="20380" y="58412"/>
                    <a:pt x="20380" y="61206"/>
                  </a:cubicBezTo>
                  <a:lnTo>
                    <a:pt x="20380" y="61371"/>
                  </a:lnTo>
                  <a:cubicBezTo>
                    <a:pt x="20380" y="70246"/>
                    <a:pt x="27612" y="77642"/>
                    <a:pt x="36651" y="77642"/>
                  </a:cubicBezTo>
                  <a:cubicBezTo>
                    <a:pt x="45690" y="77642"/>
                    <a:pt x="53086" y="70410"/>
                    <a:pt x="53086" y="61371"/>
                  </a:cubicBezTo>
                  <a:lnTo>
                    <a:pt x="53086" y="61206"/>
                  </a:lnTo>
                  <a:cubicBezTo>
                    <a:pt x="53086" y="58248"/>
                    <a:pt x="54401" y="55454"/>
                    <a:pt x="56538" y="53482"/>
                  </a:cubicBezTo>
                  <a:cubicBezTo>
                    <a:pt x="63276" y="47729"/>
                    <a:pt x="67056" y="39347"/>
                    <a:pt x="67056" y="30472"/>
                  </a:cubicBezTo>
                  <a:cubicBezTo>
                    <a:pt x="67056" y="12923"/>
                    <a:pt x="52661" y="0"/>
                    <a:pt x="36640"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208;p32"/>
            <p:cNvSpPr/>
            <p:nvPr/>
          </p:nvSpPr>
          <p:spPr>
            <a:xfrm>
              <a:off x="7440700" y="-332575"/>
              <a:ext cx="505400" cy="1318975"/>
            </a:xfrm>
            <a:custGeom>
              <a:avLst/>
              <a:gdLst/>
              <a:ahLst/>
              <a:cxnLst/>
              <a:rect l="l" t="t" r="r" b="b"/>
              <a:pathLst>
                <a:path w="20216" h="52759" fill="none" extrusionOk="0">
                  <a:moveTo>
                    <a:pt x="5096" y="52594"/>
                  </a:moveTo>
                  <a:lnTo>
                    <a:pt x="1" y="4110"/>
                  </a:lnTo>
                  <a:cubicBezTo>
                    <a:pt x="1" y="3124"/>
                    <a:pt x="1151" y="2631"/>
                    <a:pt x="1644" y="3452"/>
                  </a:cubicBezTo>
                  <a:lnTo>
                    <a:pt x="1644" y="3452"/>
                  </a:lnTo>
                  <a:cubicBezTo>
                    <a:pt x="2137" y="3945"/>
                    <a:pt x="2795" y="3945"/>
                    <a:pt x="3123" y="3452"/>
                  </a:cubicBezTo>
                  <a:lnTo>
                    <a:pt x="5753" y="494"/>
                  </a:lnTo>
                  <a:cubicBezTo>
                    <a:pt x="6082" y="1"/>
                    <a:pt x="6739" y="1"/>
                    <a:pt x="7232" y="494"/>
                  </a:cubicBezTo>
                  <a:lnTo>
                    <a:pt x="9204" y="2959"/>
                  </a:lnTo>
                  <a:cubicBezTo>
                    <a:pt x="9533" y="3452"/>
                    <a:pt x="10355" y="3452"/>
                    <a:pt x="10684" y="2959"/>
                  </a:cubicBezTo>
                  <a:lnTo>
                    <a:pt x="12327" y="823"/>
                  </a:lnTo>
                  <a:cubicBezTo>
                    <a:pt x="12656" y="330"/>
                    <a:pt x="13477" y="330"/>
                    <a:pt x="13806" y="823"/>
                  </a:cubicBezTo>
                  <a:lnTo>
                    <a:pt x="15285" y="3124"/>
                  </a:lnTo>
                  <a:cubicBezTo>
                    <a:pt x="15614" y="3617"/>
                    <a:pt x="16271" y="3617"/>
                    <a:pt x="16765" y="3288"/>
                  </a:cubicBezTo>
                  <a:lnTo>
                    <a:pt x="18572" y="1480"/>
                  </a:lnTo>
                  <a:cubicBezTo>
                    <a:pt x="19230" y="987"/>
                    <a:pt x="20216" y="1480"/>
                    <a:pt x="20052" y="2302"/>
                  </a:cubicBezTo>
                  <a:lnTo>
                    <a:pt x="14957" y="52758"/>
                  </a:lnTo>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09;p32"/>
            <p:cNvSpPr/>
            <p:nvPr/>
          </p:nvSpPr>
          <p:spPr>
            <a:xfrm>
              <a:off x="7288675" y="867200"/>
              <a:ext cx="793025" cy="205475"/>
            </a:xfrm>
            <a:custGeom>
              <a:avLst/>
              <a:gdLst/>
              <a:ahLst/>
              <a:cxnLst/>
              <a:rect l="l" t="t" r="r" b="b"/>
              <a:pathLst>
                <a:path w="31721" h="8219" extrusionOk="0">
                  <a:moveTo>
                    <a:pt x="4109" y="1"/>
                  </a:moveTo>
                  <a:cubicBezTo>
                    <a:pt x="1973" y="1"/>
                    <a:pt x="1" y="1973"/>
                    <a:pt x="1" y="4110"/>
                  </a:cubicBezTo>
                  <a:cubicBezTo>
                    <a:pt x="1" y="6411"/>
                    <a:pt x="1973" y="8219"/>
                    <a:pt x="4109" y="8219"/>
                  </a:cubicBezTo>
                  <a:lnTo>
                    <a:pt x="27612" y="8219"/>
                  </a:lnTo>
                  <a:cubicBezTo>
                    <a:pt x="29748" y="8219"/>
                    <a:pt x="31721" y="6411"/>
                    <a:pt x="31721" y="4110"/>
                  </a:cubicBezTo>
                  <a:cubicBezTo>
                    <a:pt x="31721" y="1973"/>
                    <a:pt x="29748" y="1"/>
                    <a:pt x="2761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210;p32"/>
            <p:cNvSpPr/>
            <p:nvPr/>
          </p:nvSpPr>
          <p:spPr>
            <a:xfrm>
              <a:off x="7288675" y="1056225"/>
              <a:ext cx="793025" cy="205450"/>
            </a:xfrm>
            <a:custGeom>
              <a:avLst/>
              <a:gdLst/>
              <a:ahLst/>
              <a:cxnLst/>
              <a:rect l="l" t="t" r="r" b="b"/>
              <a:pathLst>
                <a:path w="31721" h="8218" extrusionOk="0">
                  <a:moveTo>
                    <a:pt x="4109" y="0"/>
                  </a:moveTo>
                  <a:cubicBezTo>
                    <a:pt x="1973" y="0"/>
                    <a:pt x="1" y="1808"/>
                    <a:pt x="1" y="4109"/>
                  </a:cubicBezTo>
                  <a:cubicBezTo>
                    <a:pt x="1" y="6246"/>
                    <a:pt x="1973" y="8218"/>
                    <a:pt x="4109" y="8218"/>
                  </a:cubicBezTo>
                  <a:lnTo>
                    <a:pt x="27612" y="8218"/>
                  </a:lnTo>
                  <a:cubicBezTo>
                    <a:pt x="29748" y="8218"/>
                    <a:pt x="31721" y="6246"/>
                    <a:pt x="31721" y="4109"/>
                  </a:cubicBezTo>
                  <a:cubicBezTo>
                    <a:pt x="31721" y="1808"/>
                    <a:pt x="29748" y="0"/>
                    <a:pt x="2761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211;p32"/>
            <p:cNvSpPr/>
            <p:nvPr/>
          </p:nvSpPr>
          <p:spPr>
            <a:xfrm>
              <a:off x="7370850" y="1056225"/>
              <a:ext cx="628675" cy="25"/>
            </a:xfrm>
            <a:custGeom>
              <a:avLst/>
              <a:gdLst/>
              <a:ahLst/>
              <a:cxnLst/>
              <a:rect l="l" t="t" r="r" b="b"/>
              <a:pathLst>
                <a:path w="25147" h="1" fill="none" extrusionOk="0">
                  <a:moveTo>
                    <a:pt x="1" y="0"/>
                  </a:moveTo>
                  <a:lnTo>
                    <a:pt x="25146" y="0"/>
                  </a:lnTo>
                </a:path>
              </a:pathLst>
            </a:custGeom>
            <a:noFill/>
            <a:ln w="19050" cap="rnd" cmpd="sng">
              <a:solidFill>
                <a:schemeClr val="dk1"/>
              </a:solidFill>
              <a:prstDash val="solid"/>
              <a:miter lim="1643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 name="Google Shape;215;p32">
            <a:hlinkClick r:id="rId2" action="ppaction://hlinksldjump"/>
          </p:cNvPr>
          <p:cNvSpPr txBox="1"/>
          <p:nvPr/>
        </p:nvSpPr>
        <p:spPr>
          <a:xfrm>
            <a:off x="4687614" y="1922794"/>
            <a:ext cx="2093609" cy="704792"/>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accent1"/>
                </a:solidFill>
                <a:latin typeface="Signika"/>
                <a:ea typeface="Signika"/>
                <a:cs typeface="Signika"/>
                <a:sym typeface="Signika"/>
              </a:rPr>
              <a:t>Activities</a:t>
            </a:r>
            <a:endParaRPr sz="3200" dirty="0">
              <a:solidFill>
                <a:schemeClr val="accent1"/>
              </a:solidFill>
              <a:latin typeface="Signika"/>
              <a:ea typeface="Signika"/>
              <a:cs typeface="Signika"/>
              <a:sym typeface="Signika"/>
            </a:endParaRPr>
          </a:p>
        </p:txBody>
      </p:sp>
    </p:spTree>
    <p:extLst>
      <p:ext uri="{BB962C8B-B14F-4D97-AF65-F5344CB8AC3E}">
        <p14:creationId xmlns:p14="http://schemas.microsoft.com/office/powerpoint/2010/main" val="2226609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p:nvPr/>
        </p:nvSpPr>
        <p:spPr>
          <a:xfrm>
            <a:off x="-1318633" y="-461700"/>
            <a:ext cx="5670800" cy="5670800"/>
          </a:xfrm>
          <a:prstGeom prst="ellipse">
            <a:avLst/>
          </a:prstGeom>
          <a:solidFill>
            <a:schemeClr val="lt2"/>
          </a:solidFill>
          <a:ln>
            <a:noFill/>
          </a:ln>
        </p:spPr>
        <p:txBody>
          <a:bodyPr spcFirstLastPara="1" wrap="square" lIns="121900" tIns="121900" rIns="121900" bIns="121900" anchor="ctr" anchorCtr="0">
            <a:noAutofit/>
          </a:bodyPr>
          <a:lstStyle/>
          <a:p>
            <a:endParaRPr sz="1867" dirty="0"/>
          </a:p>
        </p:txBody>
      </p:sp>
      <p:sp>
        <p:nvSpPr>
          <p:cNvPr id="252" name="Google Shape;252;p34"/>
          <p:cNvSpPr txBox="1">
            <a:spLocks noGrp="1"/>
          </p:cNvSpPr>
          <p:nvPr>
            <p:ph type="title"/>
          </p:nvPr>
        </p:nvSpPr>
        <p:spPr>
          <a:xfrm>
            <a:off x="5050768" y="2591117"/>
            <a:ext cx="6190128" cy="1007200"/>
          </a:xfrm>
          <a:prstGeom prst="rect">
            <a:avLst/>
          </a:prstGeom>
        </p:spPr>
        <p:txBody>
          <a:bodyPr spcFirstLastPara="1" wrap="square" lIns="121900" tIns="121900" rIns="121900" bIns="121900" anchor="ctr" anchorCtr="0">
            <a:noAutofit/>
          </a:bodyPr>
          <a:lstStyle/>
          <a:p>
            <a:r>
              <a:rPr lang="en-US" sz="3200" dirty="0"/>
              <a:t>ENGAGING RESEARCH PARTNERS WITH LIVED EXPERIENCE</a:t>
            </a:r>
            <a:endParaRPr sz="3200" dirty="0"/>
          </a:p>
        </p:txBody>
      </p:sp>
      <p:sp>
        <p:nvSpPr>
          <p:cNvPr id="253" name="Google Shape;253;p34"/>
          <p:cNvSpPr txBox="1">
            <a:spLocks noGrp="1"/>
          </p:cNvSpPr>
          <p:nvPr>
            <p:ph type="title" idx="2"/>
          </p:nvPr>
        </p:nvSpPr>
        <p:spPr>
          <a:xfrm>
            <a:off x="4974733" y="848167"/>
            <a:ext cx="6266400" cy="1884400"/>
          </a:xfrm>
          <a:prstGeom prst="rect">
            <a:avLst/>
          </a:prstGeom>
        </p:spPr>
        <p:txBody>
          <a:bodyPr spcFirstLastPara="1" wrap="square" lIns="121900" tIns="121900" rIns="121900" bIns="121900" anchor="t" anchorCtr="0">
            <a:noAutofit/>
          </a:bodyPr>
          <a:lstStyle/>
          <a:p>
            <a:r>
              <a:rPr lang="en" sz="10000" dirty="0"/>
              <a:t>01</a:t>
            </a:r>
            <a:endParaRPr sz="10000" dirty="0"/>
          </a:p>
        </p:txBody>
      </p:sp>
      <p:sp>
        <p:nvSpPr>
          <p:cNvPr id="254" name="Google Shape;254;p34"/>
          <p:cNvSpPr txBox="1">
            <a:spLocks noGrp="1"/>
          </p:cNvSpPr>
          <p:nvPr>
            <p:ph type="subTitle" idx="1"/>
          </p:nvPr>
        </p:nvSpPr>
        <p:spPr>
          <a:xfrm>
            <a:off x="4974733" y="3981389"/>
            <a:ext cx="6266000" cy="988256"/>
          </a:xfrm>
          <a:prstGeom prst="rect">
            <a:avLst/>
          </a:prstGeom>
        </p:spPr>
        <p:txBody>
          <a:bodyPr spcFirstLastPara="1" wrap="square" lIns="121900" tIns="121900" rIns="121900" bIns="121900" anchor="t" anchorCtr="0">
            <a:noAutofit/>
          </a:bodyPr>
          <a:lstStyle/>
          <a:p>
            <a:pPr marL="0" indent="0"/>
            <a:r>
              <a:rPr lang="en-US" dirty="0" smtClean="0"/>
              <a:t>Patients as </a:t>
            </a:r>
            <a:r>
              <a:rPr lang="en-US" dirty="0"/>
              <a:t>research partners    </a:t>
            </a:r>
            <a:r>
              <a:rPr lang="en-US" dirty="0" smtClean="0"/>
              <a:t>Crafting </a:t>
            </a:r>
            <a:r>
              <a:rPr lang="en-US" dirty="0"/>
              <a:t>a successful collaboration</a:t>
            </a:r>
          </a:p>
          <a:p>
            <a:pPr marL="0" indent="0"/>
            <a:r>
              <a:rPr lang="en-US" dirty="0" smtClean="0"/>
              <a:t>Potential impacts </a:t>
            </a:r>
            <a:r>
              <a:rPr lang="en-US" dirty="0"/>
              <a:t>of inclusion     Patient involvement at every </a:t>
            </a:r>
            <a:r>
              <a:rPr lang="en-US" dirty="0" smtClean="0"/>
              <a:t>stage</a:t>
            </a:r>
            <a:br>
              <a:rPr lang="en-US" dirty="0" smtClean="0"/>
            </a:br>
            <a:r>
              <a:rPr lang="en-US" dirty="0" smtClean="0"/>
              <a:t>Case study 1		   Case study 2</a:t>
            </a:r>
          </a:p>
        </p:txBody>
      </p:sp>
      <p:grpSp>
        <p:nvGrpSpPr>
          <p:cNvPr id="255" name="Google Shape;255;p34"/>
          <p:cNvGrpSpPr/>
          <p:nvPr/>
        </p:nvGrpSpPr>
        <p:grpSpPr>
          <a:xfrm flipH="1">
            <a:off x="1951418" y="1450352"/>
            <a:ext cx="3347053" cy="3347053"/>
            <a:chOff x="6807950" y="3072775"/>
            <a:chExt cx="2165350" cy="2165350"/>
          </a:xfrm>
        </p:grpSpPr>
        <p:sp>
          <p:nvSpPr>
            <p:cNvPr id="256" name="Google Shape;256;p34"/>
            <p:cNvSpPr/>
            <p:nvPr/>
          </p:nvSpPr>
          <p:spPr>
            <a:xfrm>
              <a:off x="6807950" y="3072775"/>
              <a:ext cx="1540825" cy="1536700"/>
            </a:xfrm>
            <a:custGeom>
              <a:avLst/>
              <a:gdLst/>
              <a:ahLst/>
              <a:cxnLst/>
              <a:rect l="l" t="t" r="r" b="b"/>
              <a:pathLst>
                <a:path w="61633" h="61468" fill="none" extrusionOk="0">
                  <a:moveTo>
                    <a:pt x="61632" y="30734"/>
                  </a:moveTo>
                  <a:cubicBezTo>
                    <a:pt x="61632" y="47827"/>
                    <a:pt x="47827" y="61468"/>
                    <a:pt x="30734" y="61468"/>
                  </a:cubicBezTo>
                  <a:cubicBezTo>
                    <a:pt x="13806" y="61468"/>
                    <a:pt x="1" y="47827"/>
                    <a:pt x="1" y="30734"/>
                  </a:cubicBezTo>
                  <a:cubicBezTo>
                    <a:pt x="1" y="13806"/>
                    <a:pt x="13806" y="0"/>
                    <a:pt x="30734" y="0"/>
                  </a:cubicBezTo>
                  <a:cubicBezTo>
                    <a:pt x="47827" y="0"/>
                    <a:pt x="61632" y="13806"/>
                    <a:pt x="61632" y="30734"/>
                  </a:cubicBezTo>
                  <a:close/>
                </a:path>
              </a:pathLst>
            </a:custGeom>
            <a:noFill/>
            <a:ln w="28575" cap="rnd" cmpd="sng">
              <a:solidFill>
                <a:schemeClr val="dk1"/>
              </a:solidFill>
              <a:prstDash val="solid"/>
              <a:miter lim="164351"/>
              <a:headEnd type="none" w="sm" len="sm"/>
              <a:tailEnd type="none" w="sm" len="sm"/>
            </a:ln>
          </p:spPr>
          <p:txBody>
            <a:bodyPr spcFirstLastPara="1" wrap="square" lIns="121900" tIns="121900" rIns="121900" bIns="121900" anchor="ctr" anchorCtr="0">
              <a:noAutofit/>
            </a:bodyPr>
            <a:lstStyle/>
            <a:p>
              <a:endParaRPr sz="1867" dirty="0"/>
            </a:p>
          </p:txBody>
        </p:sp>
        <p:sp>
          <p:nvSpPr>
            <p:cNvPr id="257" name="Google Shape;257;p34"/>
            <p:cNvSpPr/>
            <p:nvPr/>
          </p:nvSpPr>
          <p:spPr>
            <a:xfrm>
              <a:off x="6968200" y="3233000"/>
              <a:ext cx="1220325" cy="1220350"/>
            </a:xfrm>
            <a:custGeom>
              <a:avLst/>
              <a:gdLst/>
              <a:ahLst/>
              <a:cxnLst/>
              <a:rect l="l" t="t" r="r" b="b"/>
              <a:pathLst>
                <a:path w="48813" h="48814" fill="none" extrusionOk="0">
                  <a:moveTo>
                    <a:pt x="48813" y="24325"/>
                  </a:moveTo>
                  <a:cubicBezTo>
                    <a:pt x="48813" y="37802"/>
                    <a:pt x="37801" y="48814"/>
                    <a:pt x="24324" y="48814"/>
                  </a:cubicBezTo>
                  <a:cubicBezTo>
                    <a:pt x="10847" y="48814"/>
                    <a:pt x="0" y="37802"/>
                    <a:pt x="0" y="24325"/>
                  </a:cubicBezTo>
                  <a:cubicBezTo>
                    <a:pt x="0" y="10848"/>
                    <a:pt x="10847" y="1"/>
                    <a:pt x="24324" y="1"/>
                  </a:cubicBezTo>
                  <a:cubicBezTo>
                    <a:pt x="37801" y="1"/>
                    <a:pt x="48813" y="10848"/>
                    <a:pt x="48813" y="24325"/>
                  </a:cubicBezTo>
                  <a:close/>
                </a:path>
              </a:pathLst>
            </a:custGeom>
            <a:noFill/>
            <a:ln w="28575" cap="rnd" cmpd="sng">
              <a:solidFill>
                <a:schemeClr val="dk1"/>
              </a:solidFill>
              <a:prstDash val="solid"/>
              <a:miter lim="164351"/>
              <a:headEnd type="none" w="sm" len="sm"/>
              <a:tailEnd type="none" w="sm" len="sm"/>
            </a:ln>
          </p:spPr>
          <p:txBody>
            <a:bodyPr spcFirstLastPara="1" wrap="square" lIns="121900" tIns="121900" rIns="121900" bIns="121900" anchor="ctr" anchorCtr="0">
              <a:noAutofit/>
            </a:bodyPr>
            <a:lstStyle/>
            <a:p>
              <a:endParaRPr sz="1867" dirty="0"/>
            </a:p>
          </p:txBody>
        </p:sp>
        <p:sp>
          <p:nvSpPr>
            <p:cNvPr id="258" name="Google Shape;258;p34"/>
            <p:cNvSpPr/>
            <p:nvPr/>
          </p:nvSpPr>
          <p:spPr>
            <a:xfrm>
              <a:off x="8061125" y="4325950"/>
              <a:ext cx="912175" cy="912175"/>
            </a:xfrm>
            <a:custGeom>
              <a:avLst/>
              <a:gdLst/>
              <a:ahLst/>
              <a:cxnLst/>
              <a:rect l="l" t="t" r="r" b="b"/>
              <a:pathLst>
                <a:path w="36487" h="36487" fill="none" extrusionOk="0">
                  <a:moveTo>
                    <a:pt x="35172" y="35172"/>
                  </a:moveTo>
                  <a:lnTo>
                    <a:pt x="35172" y="35172"/>
                  </a:lnTo>
                  <a:cubicBezTo>
                    <a:pt x="33857" y="36487"/>
                    <a:pt x="31721" y="36487"/>
                    <a:pt x="30406" y="35172"/>
                  </a:cubicBezTo>
                  <a:lnTo>
                    <a:pt x="1" y="4767"/>
                  </a:lnTo>
                  <a:lnTo>
                    <a:pt x="4931" y="1"/>
                  </a:lnTo>
                  <a:lnTo>
                    <a:pt x="35172" y="30242"/>
                  </a:lnTo>
                  <a:cubicBezTo>
                    <a:pt x="36487" y="31556"/>
                    <a:pt x="36487" y="33857"/>
                    <a:pt x="35172" y="35172"/>
                  </a:cubicBezTo>
                  <a:close/>
                </a:path>
              </a:pathLst>
            </a:custGeom>
            <a:noFill/>
            <a:ln w="28575" cap="rnd" cmpd="sng">
              <a:solidFill>
                <a:schemeClr val="dk1"/>
              </a:solidFill>
              <a:prstDash val="solid"/>
              <a:miter lim="164351"/>
              <a:headEnd type="none" w="sm" len="sm"/>
              <a:tailEnd type="none" w="sm" len="sm"/>
            </a:ln>
          </p:spPr>
          <p:txBody>
            <a:bodyPr spcFirstLastPara="1" wrap="square" lIns="121900" tIns="121900" rIns="121900" bIns="121900" anchor="ctr" anchorCtr="0">
              <a:noAutofit/>
            </a:bodyPr>
            <a:lstStyle/>
            <a:p>
              <a:endParaRPr sz="1867" dirty="0"/>
            </a:p>
          </p:txBody>
        </p:sp>
      </p:grpSp>
      <p:sp>
        <p:nvSpPr>
          <p:cNvPr id="259" name="Google Shape;259;p34"/>
          <p:cNvSpPr/>
          <p:nvPr/>
        </p:nvSpPr>
        <p:spPr>
          <a:xfrm>
            <a:off x="3457767" y="5933700"/>
            <a:ext cx="578000" cy="578000"/>
          </a:xfrm>
          <a:prstGeom prst="rect">
            <a:avLst/>
          </a:prstGeom>
          <a:solidFill>
            <a:schemeClr val="dk2"/>
          </a:solidFill>
          <a:ln>
            <a:noFill/>
          </a:ln>
        </p:spPr>
        <p:txBody>
          <a:bodyPr spcFirstLastPara="1" wrap="square" lIns="121900" tIns="121900" rIns="121900" bIns="121900" anchor="ctr" anchorCtr="0">
            <a:noAutofit/>
          </a:bodyPr>
          <a:lstStyle/>
          <a:p>
            <a:endParaRPr sz="1867" dirty="0"/>
          </a:p>
        </p:txBody>
      </p:sp>
      <p:sp>
        <p:nvSpPr>
          <p:cNvPr id="260" name="Google Shape;260;p34"/>
          <p:cNvSpPr/>
          <p:nvPr/>
        </p:nvSpPr>
        <p:spPr>
          <a:xfrm>
            <a:off x="6599267" y="-323300"/>
            <a:ext cx="1408400" cy="1408400"/>
          </a:xfrm>
          <a:prstGeom prst="ellipse">
            <a:avLst/>
          </a:prstGeom>
          <a:solidFill>
            <a:schemeClr val="lt1"/>
          </a:solidFill>
          <a:ln>
            <a:noFill/>
          </a:ln>
        </p:spPr>
        <p:txBody>
          <a:bodyPr spcFirstLastPara="1" wrap="square" lIns="121900" tIns="121900" rIns="121900" bIns="121900" anchor="ctr" anchorCtr="0">
            <a:noAutofit/>
          </a:bodyPr>
          <a:lstStyle/>
          <a:p>
            <a:endParaRPr sz="1867" dirty="0"/>
          </a:p>
        </p:txBody>
      </p:sp>
      <p:sp>
        <p:nvSpPr>
          <p:cNvPr id="261" name="Google Shape;261;p34"/>
          <p:cNvSpPr/>
          <p:nvPr/>
        </p:nvSpPr>
        <p:spPr>
          <a:xfrm>
            <a:off x="11738967" y="3516800"/>
            <a:ext cx="578000" cy="578000"/>
          </a:xfrm>
          <a:prstGeom prst="ellipse">
            <a:avLst/>
          </a:prstGeom>
          <a:solidFill>
            <a:schemeClr val="dk1"/>
          </a:solidFill>
          <a:ln>
            <a:noFill/>
          </a:ln>
        </p:spPr>
        <p:txBody>
          <a:bodyPr spcFirstLastPara="1" wrap="square" lIns="121900" tIns="121900" rIns="121900" bIns="121900" anchor="ctr" anchorCtr="0">
            <a:noAutofit/>
          </a:bodyPr>
          <a:lstStyle/>
          <a:p>
            <a:endParaRPr sz="1867" dirty="0"/>
          </a:p>
        </p:txBody>
      </p:sp>
      <p:sp>
        <p:nvSpPr>
          <p:cNvPr id="263" name="Google Shape;263;p34"/>
          <p:cNvSpPr/>
          <p:nvPr/>
        </p:nvSpPr>
        <p:spPr>
          <a:xfrm>
            <a:off x="5894171" y="5620393"/>
            <a:ext cx="474928" cy="437880"/>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121900" tIns="121900" rIns="121900" bIns="121900" anchor="ctr" anchorCtr="0">
            <a:noAutofit/>
          </a:bodyPr>
          <a:lstStyle/>
          <a:p>
            <a:endParaRPr sz="1867" dirty="0"/>
          </a:p>
        </p:txBody>
      </p:sp>
      <p:sp>
        <p:nvSpPr>
          <p:cNvPr id="264" name="Google Shape;264;p34">
            <a:hlinkClick r:id="" action="ppaction://hlinkshowjump?jump=previousslide"/>
          </p:cNvPr>
          <p:cNvSpPr txBox="1"/>
          <p:nvPr/>
        </p:nvSpPr>
        <p:spPr>
          <a:xfrm>
            <a:off x="950967" y="5552733"/>
            <a:ext cx="1597200" cy="578000"/>
          </a:xfrm>
          <a:prstGeom prst="rect">
            <a:avLst/>
          </a:prstGeom>
          <a:solidFill>
            <a:schemeClr val="dk1"/>
          </a:solidFill>
          <a:ln>
            <a:noFill/>
          </a:ln>
        </p:spPr>
        <p:txBody>
          <a:bodyPr spcFirstLastPara="1" wrap="square" lIns="121900" tIns="121900" rIns="121900" bIns="121900" anchor="ctr" anchorCtr="0">
            <a:noAutofit/>
          </a:bodyPr>
          <a:lstStyle/>
          <a:p>
            <a:pPr algn="ctr"/>
            <a:r>
              <a:rPr lang="en" sz="2133">
                <a:solidFill>
                  <a:schemeClr val="accent1"/>
                </a:solidFill>
                <a:latin typeface="Signika"/>
                <a:ea typeface="Signika"/>
                <a:cs typeface="Signika"/>
                <a:sym typeface="Signika"/>
              </a:rPr>
              <a:t>Back</a:t>
            </a:r>
            <a:endParaRPr sz="2133" dirty="0">
              <a:solidFill>
                <a:schemeClr val="accent1"/>
              </a:solidFill>
              <a:latin typeface="Signika"/>
              <a:ea typeface="Signika"/>
              <a:cs typeface="Signika"/>
              <a:sym typeface="Signika"/>
            </a:endParaRPr>
          </a:p>
        </p:txBody>
      </p:sp>
      <p:sp>
        <p:nvSpPr>
          <p:cNvPr id="265" name="Google Shape;265;p34">
            <a:hlinkClick r:id="rId3" action="ppaction://hlinksldjump"/>
          </p:cNvPr>
          <p:cNvSpPr/>
          <p:nvPr/>
        </p:nvSpPr>
        <p:spPr>
          <a:xfrm>
            <a:off x="5845035" y="5552733"/>
            <a:ext cx="573200" cy="573200"/>
          </a:xfrm>
          <a:prstGeom prst="rect">
            <a:avLst/>
          </a:prstGeom>
          <a:solidFill>
            <a:schemeClr val="dk1"/>
          </a:solidFill>
          <a:ln>
            <a:noFill/>
          </a:ln>
        </p:spPr>
        <p:txBody>
          <a:bodyPr spcFirstLastPara="1" wrap="square" lIns="121900" tIns="121900" rIns="121900" bIns="121900" anchor="ctr" anchorCtr="0">
            <a:noAutofit/>
          </a:bodyPr>
          <a:lstStyle/>
          <a:p>
            <a:endParaRPr sz="1867" dirty="0"/>
          </a:p>
        </p:txBody>
      </p:sp>
      <p:sp>
        <p:nvSpPr>
          <p:cNvPr id="266" name="Google Shape;266;p34"/>
          <p:cNvSpPr/>
          <p:nvPr/>
        </p:nvSpPr>
        <p:spPr>
          <a:xfrm>
            <a:off x="5894171" y="5620393"/>
            <a:ext cx="474928" cy="437880"/>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121900" tIns="121900" rIns="121900" bIns="121900" anchor="ctr" anchorCtr="0">
            <a:noAutofit/>
          </a:bodyPr>
          <a:lstStyle/>
          <a:p>
            <a:endParaRPr sz="1867" dirty="0"/>
          </a:p>
        </p:txBody>
      </p:sp>
      <p:sp>
        <p:nvSpPr>
          <p:cNvPr id="267" name="Google Shape;267;p34">
            <a:hlinkClick r:id="" action="ppaction://hlinkshowjump?jump=nextslide"/>
          </p:cNvPr>
          <p:cNvSpPr txBox="1"/>
          <p:nvPr/>
        </p:nvSpPr>
        <p:spPr>
          <a:xfrm>
            <a:off x="9643667" y="5552733"/>
            <a:ext cx="1597200" cy="578000"/>
          </a:xfrm>
          <a:prstGeom prst="rect">
            <a:avLst/>
          </a:prstGeom>
          <a:solidFill>
            <a:schemeClr val="dk1"/>
          </a:solidFill>
          <a:ln>
            <a:noFill/>
          </a:ln>
        </p:spPr>
        <p:txBody>
          <a:bodyPr spcFirstLastPara="1" wrap="square" lIns="121900" tIns="121900" rIns="121900" bIns="121900" anchor="ctr" anchorCtr="0">
            <a:noAutofit/>
          </a:bodyPr>
          <a:lstStyle/>
          <a:p>
            <a:pPr algn="ctr"/>
            <a:r>
              <a:rPr lang="en" sz="2133">
                <a:solidFill>
                  <a:schemeClr val="accent1"/>
                </a:solidFill>
                <a:latin typeface="Signika"/>
                <a:ea typeface="Signika"/>
                <a:cs typeface="Signika"/>
                <a:sym typeface="Signika"/>
              </a:rPr>
              <a:t>Next</a:t>
            </a:r>
            <a:endParaRPr sz="2133" dirty="0">
              <a:solidFill>
                <a:schemeClr val="accent1"/>
              </a:solidFill>
              <a:latin typeface="Signika"/>
              <a:ea typeface="Signika"/>
              <a:cs typeface="Signika"/>
              <a:sym typeface="Signika"/>
            </a:endParaRPr>
          </a:p>
        </p:txBody>
      </p:sp>
    </p:spTree>
    <p:extLst>
      <p:ext uri="{BB962C8B-B14F-4D97-AF65-F5344CB8AC3E}">
        <p14:creationId xmlns:p14="http://schemas.microsoft.com/office/powerpoint/2010/main" val="307768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Patients as research </a:t>
            </a:r>
            <a:r>
              <a:rPr lang="en-US" dirty="0" smtClean="0"/>
              <a:t>partners</a:t>
            </a:r>
            <a:endParaRPr dirty="0"/>
          </a:p>
        </p:txBody>
      </p:sp>
      <p:sp>
        <p:nvSpPr>
          <p:cNvPr id="133" name="Google Shape;133;p21"/>
          <p:cNvSpPr txBox="1">
            <a:spLocks noGrp="1"/>
          </p:cNvSpPr>
          <p:nvPr>
            <p:ph type="body" idx="1"/>
          </p:nvPr>
        </p:nvSpPr>
        <p:spPr>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sz="2000" dirty="0"/>
              <a:t>The integration of people with lived experience in studies that can go on to affect their lives has been called a “moral imperative” in research</a:t>
            </a:r>
            <a:r>
              <a:rPr lang="en-US" sz="2000" dirty="0" smtClean="0"/>
              <a:t>.</a:t>
            </a:r>
          </a:p>
          <a:p>
            <a:pPr marL="114300" lvl="0" indent="0" algn="l" rtl="0">
              <a:spcBef>
                <a:spcPts val="1000"/>
              </a:spcBef>
              <a:spcAft>
                <a:spcPts val="0"/>
              </a:spcAft>
              <a:buSzPts val="1800"/>
              <a:buNone/>
            </a:pPr>
            <a:endParaRPr sz="2000" dirty="0"/>
          </a:p>
          <a:p>
            <a:pPr marL="457200" lvl="0" indent="-342900" algn="l" rtl="0">
              <a:spcBef>
                <a:spcPts val="0"/>
              </a:spcBef>
              <a:spcAft>
                <a:spcPts val="0"/>
              </a:spcAft>
              <a:buSzPts val="1800"/>
              <a:buChar char="•"/>
            </a:pPr>
            <a:r>
              <a:rPr lang="en-US" sz="2000" dirty="0"/>
              <a:t>“Nothing about us without us”</a:t>
            </a:r>
            <a:endParaRPr sz="2000" dirty="0"/>
          </a:p>
          <a:p>
            <a:pPr marL="0" lvl="0" indent="0" algn="l" rtl="0">
              <a:spcBef>
                <a:spcPts val="1000"/>
              </a:spcBef>
              <a:spcAft>
                <a:spcPts val="0"/>
              </a:spcAft>
              <a:buNone/>
            </a:pPr>
            <a:endParaRPr sz="2000" dirty="0"/>
          </a:p>
          <a:p>
            <a:pPr marL="457200" lvl="0" indent="-342900" algn="l" rtl="0">
              <a:spcBef>
                <a:spcPts val="1000"/>
              </a:spcBef>
              <a:spcAft>
                <a:spcPts val="0"/>
              </a:spcAft>
              <a:buSzPts val="1800"/>
              <a:buChar char="•"/>
            </a:pPr>
            <a:r>
              <a:rPr lang="en-US" sz="2000" dirty="0"/>
              <a:t>Is there also a measurable effect on outcomes researchers value? </a:t>
            </a:r>
            <a:endParaRP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68"/>
          <p:cNvSpPr txBox="1">
            <a:spLocks noGrp="1"/>
          </p:cNvSpPr>
          <p:nvPr>
            <p:ph type="title"/>
          </p:nvPr>
        </p:nvSpPr>
        <p:spPr>
          <a:xfrm>
            <a:off x="2273244" y="720000"/>
            <a:ext cx="7450832" cy="636800"/>
          </a:xfrm>
          <a:prstGeom prst="rect">
            <a:avLst/>
          </a:prstGeom>
        </p:spPr>
        <p:txBody>
          <a:bodyPr spcFirstLastPara="1" wrap="square" lIns="121900" tIns="121900" rIns="121900" bIns="121900" anchor="ctr" anchorCtr="0">
            <a:noAutofit/>
          </a:bodyPr>
          <a:lstStyle/>
          <a:p>
            <a:r>
              <a:rPr lang="en-US" sz="3100" dirty="0"/>
              <a:t>Potential Impacts of Patient </a:t>
            </a:r>
            <a:r>
              <a:rPr lang="en-US" sz="3100" dirty="0" smtClean="0"/>
              <a:t>Inclusion:</a:t>
            </a:r>
            <a:endParaRPr sz="3100" dirty="0"/>
          </a:p>
        </p:txBody>
      </p:sp>
      <p:sp>
        <p:nvSpPr>
          <p:cNvPr id="1068" name="Google Shape;1068;p68"/>
          <p:cNvSpPr/>
          <p:nvPr/>
        </p:nvSpPr>
        <p:spPr>
          <a:xfrm>
            <a:off x="3981748" y="3273190"/>
            <a:ext cx="941200" cy="941200"/>
          </a:xfrm>
          <a:prstGeom prst="ellipse">
            <a:avLst/>
          </a:prstGeom>
          <a:solidFill>
            <a:schemeClr val="lt2"/>
          </a:solidFill>
          <a:ln>
            <a:noFill/>
          </a:ln>
        </p:spPr>
        <p:txBody>
          <a:bodyPr spcFirstLastPara="1" wrap="square" lIns="121900" tIns="121900" rIns="121900" bIns="121900" anchor="ctr" anchorCtr="0">
            <a:noAutofit/>
          </a:bodyPr>
          <a:lstStyle/>
          <a:p>
            <a:endParaRPr sz="1867" dirty="0"/>
          </a:p>
        </p:txBody>
      </p:sp>
      <p:sp>
        <p:nvSpPr>
          <p:cNvPr id="1069" name="Google Shape;1069;p68"/>
          <p:cNvSpPr txBox="1"/>
          <p:nvPr/>
        </p:nvSpPr>
        <p:spPr>
          <a:xfrm>
            <a:off x="3936948" y="3348190"/>
            <a:ext cx="1030800" cy="791200"/>
          </a:xfrm>
          <a:prstGeom prst="rect">
            <a:avLst/>
          </a:prstGeom>
          <a:noFill/>
          <a:ln>
            <a:noFill/>
          </a:ln>
        </p:spPr>
        <p:txBody>
          <a:bodyPr spcFirstLastPara="1" wrap="square" lIns="121900" tIns="121900" rIns="121900" bIns="121900" anchor="ctr" anchorCtr="0">
            <a:noAutofit/>
          </a:bodyPr>
          <a:lstStyle/>
          <a:p>
            <a:pPr algn="ctr"/>
            <a:r>
              <a:rPr lang="en" sz="4000">
                <a:solidFill>
                  <a:schemeClr val="dk1"/>
                </a:solidFill>
                <a:latin typeface="Fahkwang"/>
                <a:ea typeface="Fahkwang"/>
                <a:cs typeface="Fahkwang"/>
                <a:sym typeface="Fahkwang"/>
              </a:rPr>
              <a:t>02</a:t>
            </a:r>
            <a:endParaRPr sz="4000" dirty="0">
              <a:solidFill>
                <a:schemeClr val="dk1"/>
              </a:solidFill>
              <a:latin typeface="Fahkwang"/>
              <a:ea typeface="Fahkwang"/>
              <a:cs typeface="Fahkwang"/>
              <a:sym typeface="Fahkwang"/>
            </a:endParaRPr>
          </a:p>
        </p:txBody>
      </p:sp>
      <p:sp>
        <p:nvSpPr>
          <p:cNvPr id="1070" name="Google Shape;1070;p68"/>
          <p:cNvSpPr txBox="1"/>
          <p:nvPr/>
        </p:nvSpPr>
        <p:spPr>
          <a:xfrm>
            <a:off x="4967748" y="3093525"/>
            <a:ext cx="7224251" cy="550800"/>
          </a:xfrm>
          <a:prstGeom prst="rect">
            <a:avLst/>
          </a:prstGeom>
          <a:noFill/>
          <a:ln>
            <a:noFill/>
          </a:ln>
        </p:spPr>
        <p:txBody>
          <a:bodyPr spcFirstLastPara="1" wrap="square" lIns="121900" tIns="121900" rIns="121900" bIns="121900" anchor="ctr" anchorCtr="0">
            <a:noAutofit/>
          </a:bodyPr>
          <a:lstStyle/>
          <a:p>
            <a:r>
              <a:rPr lang="en-US" sz="2600" dirty="0">
                <a:solidFill>
                  <a:schemeClr val="bg1"/>
                </a:solidFill>
              </a:rPr>
              <a:t>Translation, dissemination, </a:t>
            </a:r>
            <a:r>
              <a:rPr lang="en-US" sz="2600" dirty="0" smtClean="0">
                <a:solidFill>
                  <a:schemeClr val="bg1"/>
                </a:solidFill>
              </a:rPr>
              <a:t>uptake </a:t>
            </a:r>
            <a:r>
              <a:rPr lang="en-US" sz="2600" dirty="0">
                <a:solidFill>
                  <a:schemeClr val="bg1"/>
                </a:solidFill>
              </a:rPr>
              <a:t>of </a:t>
            </a:r>
            <a:r>
              <a:rPr lang="en-US" sz="2600" dirty="0" smtClean="0">
                <a:solidFill>
                  <a:schemeClr val="bg1"/>
                </a:solidFill>
              </a:rPr>
              <a:t>results</a:t>
            </a:r>
            <a:endParaRPr sz="2600" dirty="0">
              <a:solidFill>
                <a:schemeClr val="bg1"/>
              </a:solidFill>
              <a:latin typeface="Fahkwang"/>
              <a:ea typeface="Fahkwang"/>
              <a:cs typeface="Fahkwang"/>
              <a:sym typeface="Fahkwang"/>
            </a:endParaRPr>
          </a:p>
        </p:txBody>
      </p:sp>
      <p:sp>
        <p:nvSpPr>
          <p:cNvPr id="1072" name="Google Shape;1072;p68"/>
          <p:cNvSpPr/>
          <p:nvPr/>
        </p:nvSpPr>
        <p:spPr>
          <a:xfrm>
            <a:off x="2875795" y="4757986"/>
            <a:ext cx="941200" cy="941200"/>
          </a:xfrm>
          <a:prstGeom prst="ellipse">
            <a:avLst/>
          </a:prstGeom>
          <a:solidFill>
            <a:schemeClr val="accent2"/>
          </a:solidFill>
          <a:ln>
            <a:noFill/>
          </a:ln>
        </p:spPr>
        <p:txBody>
          <a:bodyPr spcFirstLastPara="1" wrap="square" lIns="121900" tIns="121900" rIns="121900" bIns="121900" anchor="ctr" anchorCtr="0">
            <a:noAutofit/>
          </a:bodyPr>
          <a:lstStyle/>
          <a:p>
            <a:endParaRPr sz="1867" dirty="0"/>
          </a:p>
        </p:txBody>
      </p:sp>
      <p:sp>
        <p:nvSpPr>
          <p:cNvPr id="1073" name="Google Shape;1073;p68"/>
          <p:cNvSpPr txBox="1"/>
          <p:nvPr/>
        </p:nvSpPr>
        <p:spPr>
          <a:xfrm>
            <a:off x="2830995" y="4832986"/>
            <a:ext cx="1030800" cy="791200"/>
          </a:xfrm>
          <a:prstGeom prst="rect">
            <a:avLst/>
          </a:prstGeom>
          <a:noFill/>
          <a:ln>
            <a:noFill/>
          </a:ln>
        </p:spPr>
        <p:txBody>
          <a:bodyPr spcFirstLastPara="1" wrap="square" lIns="121900" tIns="121900" rIns="121900" bIns="121900" anchor="ctr" anchorCtr="0">
            <a:noAutofit/>
          </a:bodyPr>
          <a:lstStyle/>
          <a:p>
            <a:pPr algn="ctr"/>
            <a:r>
              <a:rPr lang="en" sz="4000" dirty="0" smtClean="0">
                <a:solidFill>
                  <a:schemeClr val="bg1">
                    <a:lumMod val="20000"/>
                    <a:lumOff val="80000"/>
                  </a:schemeClr>
                </a:solidFill>
                <a:latin typeface="Fahkwang"/>
                <a:ea typeface="Fahkwang"/>
                <a:cs typeface="Fahkwang"/>
                <a:sym typeface="Fahkwang"/>
              </a:rPr>
              <a:t>03</a:t>
            </a:r>
            <a:endParaRPr sz="4000" dirty="0">
              <a:solidFill>
                <a:schemeClr val="bg1">
                  <a:lumMod val="20000"/>
                  <a:lumOff val="80000"/>
                </a:schemeClr>
              </a:solidFill>
              <a:latin typeface="Fahkwang"/>
              <a:ea typeface="Fahkwang"/>
              <a:cs typeface="Fahkwang"/>
              <a:sym typeface="Fahkwang"/>
            </a:endParaRPr>
          </a:p>
        </p:txBody>
      </p:sp>
      <p:sp>
        <p:nvSpPr>
          <p:cNvPr id="1074" name="Google Shape;1074;p68"/>
          <p:cNvSpPr txBox="1"/>
          <p:nvPr/>
        </p:nvSpPr>
        <p:spPr>
          <a:xfrm>
            <a:off x="3906595" y="4578333"/>
            <a:ext cx="8012136" cy="550800"/>
          </a:xfrm>
          <a:prstGeom prst="rect">
            <a:avLst/>
          </a:prstGeom>
          <a:noFill/>
          <a:ln>
            <a:noFill/>
          </a:ln>
        </p:spPr>
        <p:txBody>
          <a:bodyPr spcFirstLastPara="1" wrap="square" lIns="121900" tIns="121900" rIns="121900" bIns="121900" anchor="ctr" anchorCtr="0">
            <a:noAutofit/>
          </a:bodyPr>
          <a:lstStyle/>
          <a:p>
            <a:r>
              <a:rPr lang="en-US" sz="2600" dirty="0" smtClean="0">
                <a:solidFill>
                  <a:schemeClr val="bg1"/>
                </a:solidFill>
              </a:rPr>
              <a:t>Applicability</a:t>
            </a:r>
            <a:r>
              <a:rPr lang="en-US" sz="2600" dirty="0">
                <a:solidFill>
                  <a:schemeClr val="bg1"/>
                </a:solidFill>
              </a:rPr>
              <a:t>, success of research</a:t>
            </a:r>
            <a:endParaRPr lang="en-US" sz="2600" dirty="0">
              <a:solidFill>
                <a:schemeClr val="bg1"/>
              </a:solidFill>
              <a:latin typeface="Fahkwang"/>
              <a:ea typeface="Fahkwang"/>
              <a:cs typeface="Fahkwang"/>
              <a:sym typeface="Fahkwang"/>
            </a:endParaRPr>
          </a:p>
        </p:txBody>
      </p:sp>
      <p:sp>
        <p:nvSpPr>
          <p:cNvPr id="1075" name="Google Shape;1075;p68"/>
          <p:cNvSpPr txBox="1"/>
          <p:nvPr/>
        </p:nvSpPr>
        <p:spPr>
          <a:xfrm>
            <a:off x="3930193" y="5256733"/>
            <a:ext cx="7581745" cy="763600"/>
          </a:xfrm>
          <a:prstGeom prst="rect">
            <a:avLst/>
          </a:prstGeom>
          <a:noFill/>
          <a:ln>
            <a:noFill/>
          </a:ln>
        </p:spPr>
        <p:txBody>
          <a:bodyPr spcFirstLastPara="1" wrap="square" lIns="121900" tIns="121900" rIns="121900" bIns="121900" anchor="ctr" anchorCtr="0">
            <a:noAutofit/>
          </a:bodyPr>
          <a:lstStyle/>
          <a:p>
            <a:pPr lvl="1">
              <a:lnSpc>
                <a:spcPct val="115000"/>
              </a:lnSpc>
              <a:buClr>
                <a:schemeClr val="dk1"/>
              </a:buClr>
              <a:buSzPts val="2400"/>
            </a:pPr>
            <a:r>
              <a:rPr lang="en-US" sz="1800" dirty="0">
                <a:solidFill>
                  <a:schemeClr val="bg1"/>
                </a:solidFill>
              </a:rPr>
              <a:t>Can ensure you recruit—and therefore results are applicable to—a true, diverse, representative sample of affected persons</a:t>
            </a:r>
          </a:p>
          <a:p>
            <a:pPr lvl="1">
              <a:lnSpc>
                <a:spcPct val="115000"/>
              </a:lnSpc>
              <a:buClr>
                <a:schemeClr val="dk1"/>
              </a:buClr>
              <a:buSzPts val="2400"/>
            </a:pPr>
            <a:r>
              <a:rPr lang="en-US" sz="1800" dirty="0">
                <a:solidFill>
                  <a:schemeClr val="bg1"/>
                </a:solidFill>
              </a:rPr>
              <a:t>Feeling of ‘ownership’, wholehearted engagement </a:t>
            </a:r>
            <a:r>
              <a:rPr lang="en-US" sz="1800" dirty="0">
                <a:solidFill>
                  <a:schemeClr val="bg1"/>
                </a:solidFill>
                <a:sym typeface="Wingdings" panose="05000000000000000000" pitchFamily="2" charset="2"/>
              </a:rPr>
              <a:t> </a:t>
            </a:r>
            <a:r>
              <a:rPr lang="en-US" sz="1800" dirty="0" smtClean="0">
                <a:solidFill>
                  <a:schemeClr val="bg1"/>
                </a:solidFill>
              </a:rPr>
              <a:t>retention</a:t>
            </a:r>
            <a:endParaRPr lang="en-US" sz="1800" u="sng" dirty="0">
              <a:solidFill>
                <a:schemeClr val="bg1"/>
              </a:solidFill>
            </a:endParaRPr>
          </a:p>
        </p:txBody>
      </p:sp>
      <p:sp>
        <p:nvSpPr>
          <p:cNvPr id="1076" name="Google Shape;1076;p68"/>
          <p:cNvSpPr/>
          <p:nvPr/>
        </p:nvSpPr>
        <p:spPr>
          <a:xfrm>
            <a:off x="5089333" y="1770564"/>
            <a:ext cx="941200" cy="941200"/>
          </a:xfrm>
          <a:prstGeom prst="ellipse">
            <a:avLst/>
          </a:prstGeom>
          <a:solidFill>
            <a:schemeClr val="accent3"/>
          </a:solidFill>
          <a:ln>
            <a:noFill/>
          </a:ln>
        </p:spPr>
        <p:txBody>
          <a:bodyPr spcFirstLastPara="1" wrap="square" lIns="121900" tIns="121900" rIns="121900" bIns="121900" anchor="ctr" anchorCtr="0">
            <a:noAutofit/>
          </a:bodyPr>
          <a:lstStyle/>
          <a:p>
            <a:endParaRPr sz="1867" dirty="0"/>
          </a:p>
        </p:txBody>
      </p:sp>
      <p:sp>
        <p:nvSpPr>
          <p:cNvPr id="1077" name="Google Shape;1077;p68"/>
          <p:cNvSpPr txBox="1"/>
          <p:nvPr/>
        </p:nvSpPr>
        <p:spPr>
          <a:xfrm>
            <a:off x="5044533" y="1845564"/>
            <a:ext cx="1030800" cy="791200"/>
          </a:xfrm>
          <a:prstGeom prst="rect">
            <a:avLst/>
          </a:prstGeom>
          <a:noFill/>
          <a:ln>
            <a:noFill/>
          </a:ln>
        </p:spPr>
        <p:txBody>
          <a:bodyPr spcFirstLastPara="1" wrap="square" lIns="121900" tIns="121900" rIns="121900" bIns="121900" anchor="ctr" anchorCtr="0">
            <a:noAutofit/>
          </a:bodyPr>
          <a:lstStyle/>
          <a:p>
            <a:pPr algn="ctr"/>
            <a:r>
              <a:rPr lang="en" sz="4000" dirty="0" smtClean="0">
                <a:solidFill>
                  <a:schemeClr val="bg1">
                    <a:lumMod val="20000"/>
                    <a:lumOff val="80000"/>
                  </a:schemeClr>
                </a:solidFill>
                <a:latin typeface="Fahkwang"/>
                <a:ea typeface="Fahkwang"/>
                <a:cs typeface="Fahkwang"/>
                <a:sym typeface="Fahkwang"/>
              </a:rPr>
              <a:t>01</a:t>
            </a:r>
            <a:endParaRPr sz="4000" dirty="0">
              <a:solidFill>
                <a:schemeClr val="bg1">
                  <a:lumMod val="20000"/>
                  <a:lumOff val="80000"/>
                </a:schemeClr>
              </a:solidFill>
              <a:latin typeface="Fahkwang"/>
              <a:ea typeface="Fahkwang"/>
              <a:cs typeface="Fahkwang"/>
              <a:sym typeface="Fahkwang"/>
            </a:endParaRPr>
          </a:p>
        </p:txBody>
      </p:sp>
      <p:sp>
        <p:nvSpPr>
          <p:cNvPr id="1078" name="Google Shape;1078;p68"/>
          <p:cNvSpPr txBox="1"/>
          <p:nvPr/>
        </p:nvSpPr>
        <p:spPr>
          <a:xfrm>
            <a:off x="6424400" y="1706513"/>
            <a:ext cx="4790138" cy="550800"/>
          </a:xfrm>
          <a:prstGeom prst="rect">
            <a:avLst/>
          </a:prstGeom>
          <a:noFill/>
          <a:ln>
            <a:noFill/>
          </a:ln>
        </p:spPr>
        <p:txBody>
          <a:bodyPr spcFirstLastPara="1" wrap="square" lIns="121900" tIns="121900" rIns="121900" bIns="121900" anchor="ctr" anchorCtr="0">
            <a:noAutofit/>
          </a:bodyPr>
          <a:lstStyle/>
          <a:p>
            <a:r>
              <a:rPr lang="en" sz="2600" dirty="0" smtClean="0">
                <a:solidFill>
                  <a:schemeClr val="lt1"/>
                </a:solidFill>
                <a:latin typeface="Fahkwang"/>
                <a:ea typeface="Fahkwang"/>
                <a:cs typeface="Fahkwang"/>
                <a:sym typeface="Fahkwang"/>
              </a:rPr>
              <a:t>Research quality</a:t>
            </a:r>
            <a:endParaRPr sz="2600" dirty="0">
              <a:solidFill>
                <a:schemeClr val="lt1"/>
              </a:solidFill>
              <a:latin typeface="Fahkwang"/>
              <a:ea typeface="Fahkwang"/>
              <a:cs typeface="Fahkwang"/>
              <a:sym typeface="Fahkwang"/>
            </a:endParaRPr>
          </a:p>
        </p:txBody>
      </p:sp>
      <p:sp>
        <p:nvSpPr>
          <p:cNvPr id="1079" name="Google Shape;1079;p68"/>
          <p:cNvSpPr txBox="1"/>
          <p:nvPr/>
        </p:nvSpPr>
        <p:spPr>
          <a:xfrm>
            <a:off x="6424398" y="2061472"/>
            <a:ext cx="5368207" cy="763600"/>
          </a:xfrm>
          <a:prstGeom prst="rect">
            <a:avLst/>
          </a:prstGeom>
          <a:noFill/>
          <a:ln>
            <a:noFill/>
          </a:ln>
        </p:spPr>
        <p:txBody>
          <a:bodyPr spcFirstLastPara="1" wrap="square" lIns="121900" tIns="121900" rIns="121900" bIns="121900" anchor="ctr" anchorCtr="0">
            <a:noAutofit/>
          </a:bodyPr>
          <a:lstStyle/>
          <a:p>
            <a:pPr lvl="0">
              <a:lnSpc>
                <a:spcPct val="115000"/>
              </a:lnSpc>
              <a:spcBef>
                <a:spcPts val="1200"/>
              </a:spcBef>
            </a:pPr>
            <a:r>
              <a:rPr lang="en-US" sz="1800" dirty="0">
                <a:solidFill>
                  <a:schemeClr val="bg1"/>
                </a:solidFill>
              </a:rPr>
              <a:t>Patients’ </a:t>
            </a:r>
            <a:r>
              <a:rPr lang="en-US" sz="1800" dirty="0" smtClean="0">
                <a:solidFill>
                  <a:schemeClr val="bg1"/>
                </a:solidFill>
              </a:rPr>
              <a:t>knowledge &amp; </a:t>
            </a:r>
            <a:r>
              <a:rPr lang="en-US" sz="1800" dirty="0">
                <a:solidFill>
                  <a:schemeClr val="bg1"/>
                </a:solidFill>
              </a:rPr>
              <a:t>personal experience leads to better research </a:t>
            </a:r>
            <a:r>
              <a:rPr lang="en-US" sz="1800" dirty="0" smtClean="0">
                <a:solidFill>
                  <a:schemeClr val="bg1"/>
                </a:solidFill>
              </a:rPr>
              <a:t>questions, design</a:t>
            </a:r>
            <a:endParaRPr lang="en-US" sz="1800" dirty="0">
              <a:solidFill>
                <a:schemeClr val="bg1"/>
              </a:solidFill>
            </a:endParaRPr>
          </a:p>
        </p:txBody>
      </p:sp>
      <p:sp>
        <p:nvSpPr>
          <p:cNvPr id="1080" name="Google Shape;1080;p68"/>
          <p:cNvSpPr/>
          <p:nvPr/>
        </p:nvSpPr>
        <p:spPr>
          <a:xfrm>
            <a:off x="1259333" y="3388990"/>
            <a:ext cx="709600" cy="709600"/>
          </a:xfrm>
          <a:prstGeom prst="star4">
            <a:avLst>
              <a:gd name="adj" fmla="val 19808"/>
            </a:avLst>
          </a:prstGeom>
          <a:solidFill>
            <a:schemeClr val="dk1"/>
          </a:solidFill>
          <a:ln>
            <a:noFill/>
          </a:ln>
        </p:spPr>
        <p:txBody>
          <a:bodyPr spcFirstLastPara="1" wrap="square" lIns="121900" tIns="121900" rIns="121900" bIns="121900" anchor="ctr" anchorCtr="0">
            <a:noAutofit/>
          </a:bodyPr>
          <a:lstStyle/>
          <a:p>
            <a:endParaRPr sz="1867" dirty="0"/>
          </a:p>
        </p:txBody>
      </p:sp>
      <p:sp>
        <p:nvSpPr>
          <p:cNvPr id="1081" name="Google Shape;1081;p68"/>
          <p:cNvSpPr/>
          <p:nvPr/>
        </p:nvSpPr>
        <p:spPr>
          <a:xfrm>
            <a:off x="1888444" y="856751"/>
            <a:ext cx="384800" cy="484800"/>
          </a:xfrm>
          <a:prstGeom prst="star6">
            <a:avLst>
              <a:gd name="adj" fmla="val 0"/>
              <a:gd name="hf" fmla="val 11547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1082" name="Google Shape;1082;p68"/>
          <p:cNvSpPr/>
          <p:nvPr/>
        </p:nvSpPr>
        <p:spPr>
          <a:xfrm rot="-5400000">
            <a:off x="9724076" y="914160"/>
            <a:ext cx="370000" cy="370000"/>
          </a:xfrm>
          <a:prstGeom prst="star4">
            <a:avLst>
              <a:gd name="adj" fmla="val 19808"/>
            </a:avLst>
          </a:prstGeom>
          <a:solidFill>
            <a:schemeClr val="accent3"/>
          </a:solidFill>
          <a:ln>
            <a:noFill/>
          </a:ln>
        </p:spPr>
        <p:txBody>
          <a:bodyPr spcFirstLastPara="1" wrap="square" lIns="121900" tIns="121900" rIns="121900" bIns="121900" anchor="ctr" anchorCtr="0">
            <a:noAutofit/>
          </a:bodyPr>
          <a:lstStyle/>
          <a:p>
            <a:endParaRPr sz="1867" dirty="0"/>
          </a:p>
        </p:txBody>
      </p:sp>
      <p:sp>
        <p:nvSpPr>
          <p:cNvPr id="2" name="Rectangle 1"/>
          <p:cNvSpPr/>
          <p:nvPr/>
        </p:nvSpPr>
        <p:spPr>
          <a:xfrm>
            <a:off x="4948421" y="3629432"/>
            <a:ext cx="6475790" cy="729430"/>
          </a:xfrm>
          <a:prstGeom prst="rect">
            <a:avLst/>
          </a:prstGeom>
        </p:spPr>
        <p:txBody>
          <a:bodyPr wrap="square">
            <a:spAutoFit/>
          </a:bodyPr>
          <a:lstStyle/>
          <a:p>
            <a:pPr marL="115888" lvl="1">
              <a:lnSpc>
                <a:spcPct val="115000"/>
              </a:lnSpc>
              <a:buClr>
                <a:schemeClr val="dk1"/>
              </a:buClr>
              <a:buSzPts val="2400"/>
            </a:pPr>
            <a:r>
              <a:rPr lang="en-US" sz="1800" dirty="0">
                <a:solidFill>
                  <a:schemeClr val="bg1"/>
                </a:solidFill>
              </a:rPr>
              <a:t>Patients can serve as ‘early ambassadors’ for research</a:t>
            </a:r>
          </a:p>
          <a:p>
            <a:pPr marL="115888" lvl="1">
              <a:lnSpc>
                <a:spcPct val="115000"/>
              </a:lnSpc>
              <a:buClr>
                <a:schemeClr val="dk1"/>
              </a:buClr>
              <a:buSzPts val="2400"/>
            </a:pPr>
            <a:r>
              <a:rPr lang="en-US" sz="1800" dirty="0">
                <a:solidFill>
                  <a:schemeClr val="bg1"/>
                </a:solidFill>
              </a:rPr>
              <a:t>Increased interest in the field = more funding over time</a:t>
            </a:r>
          </a:p>
        </p:txBody>
      </p:sp>
      <p:sp>
        <p:nvSpPr>
          <p:cNvPr id="3" name="Rectangle 2"/>
          <p:cNvSpPr/>
          <p:nvPr/>
        </p:nvSpPr>
        <p:spPr>
          <a:xfrm>
            <a:off x="29865" y="6364340"/>
            <a:ext cx="11060136" cy="523220"/>
          </a:xfrm>
          <a:prstGeom prst="rect">
            <a:avLst/>
          </a:prstGeom>
        </p:spPr>
        <p:txBody>
          <a:bodyPr wrap="square">
            <a:spAutoFit/>
          </a:bodyPr>
          <a:lstStyle/>
          <a:p>
            <a:r>
              <a:rPr lang="en-US" dirty="0">
                <a:solidFill>
                  <a:srgbClr val="212121"/>
                </a:solidFill>
                <a:latin typeface="BlinkMacSystemFont"/>
              </a:rPr>
              <a:t>Esmail, L., Moore, E., &amp; Rein, A. (2015). Evaluating patient and stakeholder engagement in research: moving from theory to practice. </a:t>
            </a:r>
            <a:r>
              <a:rPr lang="en-US" i="1" dirty="0">
                <a:solidFill>
                  <a:srgbClr val="212121"/>
                </a:solidFill>
                <a:latin typeface="BlinkMacSystemFont"/>
              </a:rPr>
              <a:t>Journal of comparative effectiveness research</a:t>
            </a:r>
            <a:r>
              <a:rPr lang="en-US" dirty="0">
                <a:solidFill>
                  <a:srgbClr val="212121"/>
                </a:solidFill>
                <a:latin typeface="BlinkMacSystemFont"/>
              </a:rPr>
              <a:t>, </a:t>
            </a:r>
            <a:r>
              <a:rPr lang="en-US" i="1" dirty="0">
                <a:solidFill>
                  <a:srgbClr val="212121"/>
                </a:solidFill>
                <a:latin typeface="BlinkMacSystemFont"/>
              </a:rPr>
              <a:t>4</a:t>
            </a:r>
            <a:r>
              <a:rPr lang="en-US" dirty="0">
                <a:solidFill>
                  <a:srgbClr val="212121"/>
                </a:solidFill>
                <a:latin typeface="BlinkMacSystemFont"/>
              </a:rPr>
              <a:t>(2), 133–145. https://doi.org/10.2217/cer.14.79</a:t>
            </a:r>
            <a:endParaRPr lang="en-US" dirty="0"/>
          </a:p>
        </p:txBody>
      </p:sp>
    </p:spTree>
    <p:extLst>
      <p:ext uri="{BB962C8B-B14F-4D97-AF65-F5344CB8AC3E}">
        <p14:creationId xmlns:p14="http://schemas.microsoft.com/office/powerpoint/2010/main" val="1911651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8" name="Google Shape;1068;p68"/>
          <p:cNvSpPr/>
          <p:nvPr/>
        </p:nvSpPr>
        <p:spPr>
          <a:xfrm>
            <a:off x="3981748" y="4198099"/>
            <a:ext cx="941200" cy="941200"/>
          </a:xfrm>
          <a:prstGeom prst="ellipse">
            <a:avLst/>
          </a:prstGeom>
          <a:solidFill>
            <a:schemeClr val="lt2"/>
          </a:solidFill>
          <a:ln>
            <a:noFill/>
          </a:ln>
        </p:spPr>
        <p:txBody>
          <a:bodyPr spcFirstLastPara="1" wrap="square" lIns="121900" tIns="121900" rIns="121900" bIns="121900" anchor="ctr" anchorCtr="0">
            <a:noAutofit/>
          </a:bodyPr>
          <a:lstStyle/>
          <a:p>
            <a:endParaRPr sz="1867" dirty="0"/>
          </a:p>
        </p:txBody>
      </p:sp>
      <p:sp>
        <p:nvSpPr>
          <p:cNvPr id="1069" name="Google Shape;1069;p68"/>
          <p:cNvSpPr txBox="1"/>
          <p:nvPr/>
        </p:nvSpPr>
        <p:spPr>
          <a:xfrm>
            <a:off x="3936948" y="4273099"/>
            <a:ext cx="1030800" cy="791200"/>
          </a:xfrm>
          <a:prstGeom prst="rect">
            <a:avLst/>
          </a:prstGeom>
          <a:noFill/>
          <a:ln>
            <a:noFill/>
          </a:ln>
        </p:spPr>
        <p:txBody>
          <a:bodyPr spcFirstLastPara="1" wrap="square" lIns="121900" tIns="121900" rIns="121900" bIns="121900" anchor="ctr" anchorCtr="0">
            <a:noAutofit/>
          </a:bodyPr>
          <a:lstStyle/>
          <a:p>
            <a:pPr algn="ctr"/>
            <a:r>
              <a:rPr lang="en" sz="4000" dirty="0" smtClean="0">
                <a:solidFill>
                  <a:schemeClr val="dk1"/>
                </a:solidFill>
                <a:latin typeface="Fahkwang"/>
                <a:ea typeface="Fahkwang"/>
                <a:cs typeface="Fahkwang"/>
                <a:sym typeface="Fahkwang"/>
              </a:rPr>
              <a:t>05</a:t>
            </a:r>
            <a:endParaRPr sz="4000" dirty="0">
              <a:solidFill>
                <a:schemeClr val="dk1"/>
              </a:solidFill>
              <a:latin typeface="Fahkwang"/>
              <a:ea typeface="Fahkwang"/>
              <a:cs typeface="Fahkwang"/>
              <a:sym typeface="Fahkwang"/>
            </a:endParaRPr>
          </a:p>
        </p:txBody>
      </p:sp>
      <p:sp>
        <p:nvSpPr>
          <p:cNvPr id="1070" name="Google Shape;1070;p68"/>
          <p:cNvSpPr txBox="1"/>
          <p:nvPr/>
        </p:nvSpPr>
        <p:spPr>
          <a:xfrm>
            <a:off x="5316815" y="4018434"/>
            <a:ext cx="6475792" cy="550800"/>
          </a:xfrm>
          <a:prstGeom prst="rect">
            <a:avLst/>
          </a:prstGeom>
          <a:noFill/>
          <a:ln>
            <a:noFill/>
          </a:ln>
        </p:spPr>
        <p:txBody>
          <a:bodyPr spcFirstLastPara="1" wrap="square" lIns="121900" tIns="121900" rIns="121900" bIns="121900" anchor="ctr" anchorCtr="0">
            <a:noAutofit/>
          </a:bodyPr>
          <a:lstStyle/>
          <a:p>
            <a:r>
              <a:rPr lang="en-US" sz="2600" dirty="0" smtClean="0">
                <a:solidFill>
                  <a:schemeClr val="bg1"/>
                </a:solidFill>
              </a:rPr>
              <a:t>Moral obligation</a:t>
            </a:r>
            <a:endParaRPr sz="2600" dirty="0">
              <a:solidFill>
                <a:schemeClr val="bg1"/>
              </a:solidFill>
              <a:latin typeface="Fahkwang"/>
              <a:ea typeface="Fahkwang"/>
              <a:cs typeface="Fahkwang"/>
              <a:sym typeface="Fahkwang"/>
            </a:endParaRPr>
          </a:p>
        </p:txBody>
      </p:sp>
      <p:sp>
        <p:nvSpPr>
          <p:cNvPr id="1076" name="Google Shape;1076;p68"/>
          <p:cNvSpPr/>
          <p:nvPr/>
        </p:nvSpPr>
        <p:spPr>
          <a:xfrm>
            <a:off x="5089333" y="2390674"/>
            <a:ext cx="941200" cy="941200"/>
          </a:xfrm>
          <a:prstGeom prst="ellipse">
            <a:avLst/>
          </a:prstGeom>
          <a:solidFill>
            <a:schemeClr val="accent3"/>
          </a:solidFill>
          <a:ln>
            <a:noFill/>
          </a:ln>
        </p:spPr>
        <p:txBody>
          <a:bodyPr spcFirstLastPara="1" wrap="square" lIns="121900" tIns="121900" rIns="121900" bIns="121900" anchor="ctr" anchorCtr="0">
            <a:noAutofit/>
          </a:bodyPr>
          <a:lstStyle/>
          <a:p>
            <a:endParaRPr sz="1867" dirty="0"/>
          </a:p>
        </p:txBody>
      </p:sp>
      <p:sp>
        <p:nvSpPr>
          <p:cNvPr id="1077" name="Google Shape;1077;p68"/>
          <p:cNvSpPr txBox="1"/>
          <p:nvPr/>
        </p:nvSpPr>
        <p:spPr>
          <a:xfrm>
            <a:off x="5044533" y="2465674"/>
            <a:ext cx="1030800" cy="791200"/>
          </a:xfrm>
          <a:prstGeom prst="rect">
            <a:avLst/>
          </a:prstGeom>
          <a:noFill/>
          <a:ln>
            <a:noFill/>
          </a:ln>
        </p:spPr>
        <p:txBody>
          <a:bodyPr spcFirstLastPara="1" wrap="square" lIns="121900" tIns="121900" rIns="121900" bIns="121900" anchor="ctr" anchorCtr="0">
            <a:noAutofit/>
          </a:bodyPr>
          <a:lstStyle/>
          <a:p>
            <a:pPr algn="ctr"/>
            <a:r>
              <a:rPr lang="en" sz="4000" dirty="0" smtClean="0">
                <a:solidFill>
                  <a:schemeClr val="bg1">
                    <a:lumMod val="20000"/>
                    <a:lumOff val="80000"/>
                  </a:schemeClr>
                </a:solidFill>
                <a:latin typeface="Fahkwang"/>
                <a:ea typeface="Fahkwang"/>
                <a:cs typeface="Fahkwang"/>
                <a:sym typeface="Fahkwang"/>
              </a:rPr>
              <a:t>04</a:t>
            </a:r>
            <a:endParaRPr sz="4000" dirty="0">
              <a:solidFill>
                <a:schemeClr val="bg1">
                  <a:lumMod val="20000"/>
                  <a:lumOff val="80000"/>
                </a:schemeClr>
              </a:solidFill>
              <a:latin typeface="Fahkwang"/>
              <a:ea typeface="Fahkwang"/>
              <a:cs typeface="Fahkwang"/>
              <a:sym typeface="Fahkwang"/>
            </a:endParaRPr>
          </a:p>
        </p:txBody>
      </p:sp>
      <p:sp>
        <p:nvSpPr>
          <p:cNvPr id="1078" name="Google Shape;1078;p68"/>
          <p:cNvSpPr txBox="1"/>
          <p:nvPr/>
        </p:nvSpPr>
        <p:spPr>
          <a:xfrm>
            <a:off x="6424400" y="2211010"/>
            <a:ext cx="4790138" cy="550800"/>
          </a:xfrm>
          <a:prstGeom prst="rect">
            <a:avLst/>
          </a:prstGeom>
          <a:noFill/>
          <a:ln>
            <a:noFill/>
          </a:ln>
        </p:spPr>
        <p:txBody>
          <a:bodyPr spcFirstLastPara="1" wrap="square" lIns="121900" tIns="121900" rIns="121900" bIns="121900" anchor="ctr" anchorCtr="0">
            <a:noAutofit/>
          </a:bodyPr>
          <a:lstStyle/>
          <a:p>
            <a:r>
              <a:rPr lang="en" sz="2600" dirty="0" smtClean="0">
                <a:solidFill>
                  <a:schemeClr val="lt1"/>
                </a:solidFill>
                <a:latin typeface="Fahkwang"/>
                <a:ea typeface="Fahkwang"/>
                <a:cs typeface="Fahkwang"/>
                <a:sym typeface="Fahkwang"/>
              </a:rPr>
              <a:t>Accountability &amp; legitimacy</a:t>
            </a:r>
            <a:endParaRPr sz="2600" dirty="0">
              <a:solidFill>
                <a:schemeClr val="lt1"/>
              </a:solidFill>
              <a:latin typeface="Fahkwang"/>
              <a:ea typeface="Fahkwang"/>
              <a:cs typeface="Fahkwang"/>
              <a:sym typeface="Fahkwang"/>
            </a:endParaRPr>
          </a:p>
        </p:txBody>
      </p:sp>
      <p:sp>
        <p:nvSpPr>
          <p:cNvPr id="1079" name="Google Shape;1079;p68"/>
          <p:cNvSpPr txBox="1"/>
          <p:nvPr/>
        </p:nvSpPr>
        <p:spPr>
          <a:xfrm>
            <a:off x="6424398" y="2681582"/>
            <a:ext cx="5662499" cy="763600"/>
          </a:xfrm>
          <a:prstGeom prst="rect">
            <a:avLst/>
          </a:prstGeom>
          <a:noFill/>
          <a:ln>
            <a:noFill/>
          </a:ln>
        </p:spPr>
        <p:txBody>
          <a:bodyPr spcFirstLastPara="1" wrap="square" lIns="121900" tIns="121900" rIns="121900" bIns="121900" anchor="ctr" anchorCtr="0">
            <a:noAutofit/>
          </a:bodyPr>
          <a:lstStyle/>
          <a:p>
            <a:pPr lvl="0">
              <a:lnSpc>
                <a:spcPct val="115000"/>
              </a:lnSpc>
              <a:spcBef>
                <a:spcPts val="1200"/>
              </a:spcBef>
            </a:pPr>
            <a:r>
              <a:rPr lang="en-US" sz="2000" dirty="0" smtClean="0">
                <a:solidFill>
                  <a:schemeClr val="bg1"/>
                </a:solidFill>
              </a:rPr>
              <a:t>Community involvement = more likely that publicly-funded research serves public interest</a:t>
            </a:r>
            <a:endParaRPr lang="en-US" sz="2000" dirty="0">
              <a:solidFill>
                <a:schemeClr val="bg1"/>
              </a:solidFill>
            </a:endParaRPr>
          </a:p>
        </p:txBody>
      </p:sp>
      <p:sp>
        <p:nvSpPr>
          <p:cNvPr id="1080" name="Google Shape;1080;p68"/>
          <p:cNvSpPr/>
          <p:nvPr/>
        </p:nvSpPr>
        <p:spPr>
          <a:xfrm>
            <a:off x="1259333" y="4313899"/>
            <a:ext cx="709600" cy="709600"/>
          </a:xfrm>
          <a:prstGeom prst="star4">
            <a:avLst>
              <a:gd name="adj" fmla="val 19808"/>
            </a:avLst>
          </a:prstGeom>
          <a:solidFill>
            <a:schemeClr val="dk1"/>
          </a:solidFill>
          <a:ln>
            <a:noFill/>
          </a:ln>
        </p:spPr>
        <p:txBody>
          <a:bodyPr spcFirstLastPara="1" wrap="square" lIns="121900" tIns="121900" rIns="121900" bIns="121900" anchor="ctr" anchorCtr="0">
            <a:noAutofit/>
          </a:bodyPr>
          <a:lstStyle/>
          <a:p>
            <a:endParaRPr sz="1867" dirty="0"/>
          </a:p>
        </p:txBody>
      </p:sp>
      <p:sp>
        <p:nvSpPr>
          <p:cNvPr id="2" name="Rectangle 1"/>
          <p:cNvSpPr/>
          <p:nvPr/>
        </p:nvSpPr>
        <p:spPr>
          <a:xfrm>
            <a:off x="5337835" y="4505749"/>
            <a:ext cx="6475790" cy="729430"/>
          </a:xfrm>
          <a:prstGeom prst="rect">
            <a:avLst/>
          </a:prstGeom>
        </p:spPr>
        <p:txBody>
          <a:bodyPr wrap="square">
            <a:spAutoFit/>
          </a:bodyPr>
          <a:lstStyle/>
          <a:p>
            <a:pPr lvl="1">
              <a:lnSpc>
                <a:spcPct val="115000"/>
              </a:lnSpc>
              <a:buClr>
                <a:schemeClr val="dk1"/>
              </a:buClr>
              <a:buSzPts val="2400"/>
            </a:pPr>
            <a:r>
              <a:rPr lang="en-US" sz="1800" dirty="0" smtClean="0">
                <a:solidFill>
                  <a:schemeClr val="bg1"/>
                </a:solidFill>
              </a:rPr>
              <a:t>Patients have a fundamental right to involvement in research that can determine how their disease is treated &amp; viewed</a:t>
            </a:r>
            <a:endParaRPr lang="en-US" sz="1800" dirty="0">
              <a:solidFill>
                <a:schemeClr val="bg1"/>
              </a:solidFill>
            </a:endParaRPr>
          </a:p>
        </p:txBody>
      </p:sp>
      <p:sp>
        <p:nvSpPr>
          <p:cNvPr id="22" name="Google Shape;1067;p68"/>
          <p:cNvSpPr txBox="1">
            <a:spLocks noGrp="1"/>
          </p:cNvSpPr>
          <p:nvPr>
            <p:ph type="title"/>
          </p:nvPr>
        </p:nvSpPr>
        <p:spPr>
          <a:xfrm>
            <a:off x="2273244" y="720000"/>
            <a:ext cx="7450832" cy="636800"/>
          </a:xfrm>
          <a:prstGeom prst="rect">
            <a:avLst/>
          </a:prstGeom>
        </p:spPr>
        <p:txBody>
          <a:bodyPr spcFirstLastPara="1" wrap="square" lIns="121900" tIns="121900" rIns="121900" bIns="121900" anchor="ctr" anchorCtr="0">
            <a:noAutofit/>
          </a:bodyPr>
          <a:lstStyle/>
          <a:p>
            <a:r>
              <a:rPr lang="en-US" sz="3100" dirty="0"/>
              <a:t>Potential Impacts of Patient </a:t>
            </a:r>
            <a:r>
              <a:rPr lang="en-US" sz="3100" dirty="0" smtClean="0"/>
              <a:t>Inclusion:</a:t>
            </a:r>
            <a:endParaRPr sz="3100" dirty="0"/>
          </a:p>
        </p:txBody>
      </p:sp>
      <p:sp>
        <p:nvSpPr>
          <p:cNvPr id="23" name="Google Shape;1081;p68"/>
          <p:cNvSpPr/>
          <p:nvPr/>
        </p:nvSpPr>
        <p:spPr>
          <a:xfrm>
            <a:off x="1888444" y="856751"/>
            <a:ext cx="384800" cy="484800"/>
          </a:xfrm>
          <a:prstGeom prst="star6">
            <a:avLst>
              <a:gd name="adj" fmla="val 0"/>
              <a:gd name="hf" fmla="val 11547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24" name="Google Shape;1082;p68"/>
          <p:cNvSpPr/>
          <p:nvPr/>
        </p:nvSpPr>
        <p:spPr>
          <a:xfrm rot="16200000">
            <a:off x="9724076" y="914160"/>
            <a:ext cx="370000" cy="370000"/>
          </a:xfrm>
          <a:prstGeom prst="star4">
            <a:avLst>
              <a:gd name="adj" fmla="val 19808"/>
            </a:avLst>
          </a:prstGeom>
          <a:solidFill>
            <a:schemeClr val="accent3"/>
          </a:solidFill>
          <a:ln>
            <a:noFill/>
          </a:ln>
        </p:spPr>
        <p:txBody>
          <a:bodyPr spcFirstLastPara="1" wrap="square" lIns="121900" tIns="121900" rIns="121900" bIns="121900" anchor="ctr" anchorCtr="0">
            <a:noAutofit/>
          </a:bodyPr>
          <a:lstStyle/>
          <a:p>
            <a:endParaRPr sz="1867" dirty="0"/>
          </a:p>
        </p:txBody>
      </p:sp>
      <p:sp>
        <p:nvSpPr>
          <p:cNvPr id="28" name="Rectangle 27"/>
          <p:cNvSpPr/>
          <p:nvPr/>
        </p:nvSpPr>
        <p:spPr>
          <a:xfrm>
            <a:off x="29865" y="6364340"/>
            <a:ext cx="11060136" cy="523220"/>
          </a:xfrm>
          <a:prstGeom prst="rect">
            <a:avLst/>
          </a:prstGeom>
        </p:spPr>
        <p:txBody>
          <a:bodyPr wrap="square">
            <a:spAutoFit/>
          </a:bodyPr>
          <a:lstStyle/>
          <a:p>
            <a:r>
              <a:rPr lang="en-US" dirty="0">
                <a:solidFill>
                  <a:srgbClr val="212121"/>
                </a:solidFill>
                <a:latin typeface="BlinkMacSystemFont"/>
              </a:rPr>
              <a:t>Esmail, L., Moore, E., &amp; Rein, A. (2015). Evaluating patient and stakeholder engagement in research: moving from theory to practice. </a:t>
            </a:r>
            <a:r>
              <a:rPr lang="en-US" i="1" dirty="0">
                <a:solidFill>
                  <a:srgbClr val="212121"/>
                </a:solidFill>
                <a:latin typeface="BlinkMacSystemFont"/>
              </a:rPr>
              <a:t>Journal of comparative effectiveness research</a:t>
            </a:r>
            <a:r>
              <a:rPr lang="en-US" dirty="0">
                <a:solidFill>
                  <a:srgbClr val="212121"/>
                </a:solidFill>
                <a:latin typeface="BlinkMacSystemFont"/>
              </a:rPr>
              <a:t>, </a:t>
            </a:r>
            <a:r>
              <a:rPr lang="en-US" i="1" dirty="0">
                <a:solidFill>
                  <a:srgbClr val="212121"/>
                </a:solidFill>
                <a:latin typeface="BlinkMacSystemFont"/>
              </a:rPr>
              <a:t>4</a:t>
            </a:r>
            <a:r>
              <a:rPr lang="en-US" dirty="0">
                <a:solidFill>
                  <a:srgbClr val="212121"/>
                </a:solidFill>
                <a:latin typeface="BlinkMacSystemFont"/>
              </a:rPr>
              <a:t>(2), 133–145. https://doi.org/10.2217/cer.14.79</a:t>
            </a:r>
            <a:endParaRPr lang="en-US" dirty="0"/>
          </a:p>
        </p:txBody>
      </p:sp>
    </p:spTree>
    <p:extLst>
      <p:ext uri="{BB962C8B-B14F-4D97-AF65-F5344CB8AC3E}">
        <p14:creationId xmlns:p14="http://schemas.microsoft.com/office/powerpoint/2010/main" val="2062611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dirty="0"/>
          </a:p>
        </p:txBody>
      </p:sp>
      <p:sp>
        <p:nvSpPr>
          <p:cNvPr id="176" name="Google Shape;176;p29"/>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177" name="Google Shape;177;p29"/>
          <p:cNvPicPr preferRelativeResize="0"/>
          <p:nvPr/>
        </p:nvPicPr>
        <p:blipFill>
          <a:blip r:embed="rId3">
            <a:alphaModFix/>
          </a:blip>
          <a:stretch>
            <a:fillRect/>
          </a:stretch>
        </p:blipFill>
        <p:spPr>
          <a:xfrm>
            <a:off x="10565" y="0"/>
            <a:ext cx="12170870" cy="68580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niversity Digital Choice Boards by Slidesgo">
  <a:themeElements>
    <a:clrScheme name="Simple Light">
      <a:dk1>
        <a:srgbClr val="0C4F72"/>
      </a:dk1>
      <a:lt1>
        <a:srgbClr val="D62828"/>
      </a:lt1>
      <a:dk2>
        <a:srgbClr val="F77F00"/>
      </a:dk2>
      <a:lt2>
        <a:srgbClr val="FCBF49"/>
      </a:lt2>
      <a:accent1>
        <a:srgbClr val="EAE2B7"/>
      </a:accent1>
      <a:accent2>
        <a:srgbClr val="0C4F72"/>
      </a:accent2>
      <a:accent3>
        <a:srgbClr val="D62828"/>
      </a:accent3>
      <a:accent4>
        <a:srgbClr val="F77F00"/>
      </a:accent4>
      <a:accent5>
        <a:srgbClr val="FCBF49"/>
      </a:accent5>
      <a:accent6>
        <a:srgbClr val="EAE2B7"/>
      </a:accent6>
      <a:hlink>
        <a:srgbClr val="0C4F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iversity Digital Choice Boards _ by Slidesgo.potx" id="{8EB4A2CF-A4EB-46A2-9C12-51B5CB3B553A}" vid="{7451087B-2615-4C81-8736-194E59237BD8}"/>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iversity Digital Choice Boards _ by Slidesgo.potx" id="{8EB4A2CF-A4EB-46A2-9C12-51B5CB3B553A}" vid="{54FD6BA9-9F90-44A7-AD7E-C7D8D48D7759}"/>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University Digital Choice Boards _ by Slidesgo</Template>
  <TotalTime>0</TotalTime>
  <Words>1896</Words>
  <Application>Microsoft Office PowerPoint</Application>
  <PresentationFormat>Widescreen</PresentationFormat>
  <Paragraphs>187</Paragraphs>
  <Slides>28</Slides>
  <Notes>23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28</vt:i4>
      </vt:variant>
    </vt:vector>
  </HeadingPairs>
  <TitlesOfParts>
    <vt:vector size="42" baseType="lpstr">
      <vt:lpstr>Arial</vt:lpstr>
      <vt:lpstr>BlinkMacSystemFont</vt:lpstr>
      <vt:lpstr>Calibri</vt:lpstr>
      <vt:lpstr>Fahkwang</vt:lpstr>
      <vt:lpstr>Palanquin</vt:lpstr>
      <vt:lpstr>Proxima Nova</vt:lpstr>
      <vt:lpstr>Proxima Nova Semibold</vt:lpstr>
      <vt:lpstr>Segoe UI</vt:lpstr>
      <vt:lpstr>Signika</vt:lpstr>
      <vt:lpstr>Symbol</vt:lpstr>
      <vt:lpstr>Times New Roman</vt:lpstr>
      <vt:lpstr>Wingdings</vt:lpstr>
      <vt:lpstr>University Digital Choice Boards by Slidesgo</vt:lpstr>
      <vt:lpstr>Slidesgo Final Pages</vt:lpstr>
      <vt:lpstr>Challenges in the Development of Clinical Studies in ME/CFS</vt:lpstr>
      <vt:lpstr>Jaime Seltzer, MS</vt:lpstr>
      <vt:lpstr>Agenda</vt:lpstr>
      <vt:lpstr>1) Planning and Budgeting for Research Partners with Lived Experience   2) Recruitment of underrepresented populations in ME/CFS research</vt:lpstr>
      <vt:lpstr>ENGAGING RESEARCH PARTNERS WITH LIVED EXPERIENCE</vt:lpstr>
      <vt:lpstr>Patients as research partners</vt:lpstr>
      <vt:lpstr>Potential Impacts of Patient Inclusion:</vt:lpstr>
      <vt:lpstr>Potential Impacts of Patient Inclusion:</vt:lpstr>
      <vt:lpstr>PowerPoint Presentation</vt:lpstr>
      <vt:lpstr>PowerPoint Presentation</vt:lpstr>
      <vt:lpstr>PowerPoint Presentation</vt:lpstr>
      <vt:lpstr>Recruiting partners with lived experience</vt:lpstr>
      <vt:lpstr>Crafting a successful collaborative environment</vt:lpstr>
      <vt:lpstr>ACTIVITY:  Planning and Budgeting for Research Partners with Lived Experience </vt:lpstr>
      <vt:lpstr>PowerPoint Presentation</vt:lpstr>
      <vt:lpstr>PowerPoint Presentation</vt:lpstr>
      <vt:lpstr>Activity 1: Planning &amp; Budgeting for Research Partners with Lived Experience</vt:lpstr>
      <vt:lpstr>RECRUITING UNDERREPRESENTED POPULATIONS in ME/CFS</vt:lpstr>
      <vt:lpstr>ME/CFS studies present challenges in recruitment</vt:lpstr>
      <vt:lpstr>Recruiting populations of concern</vt:lpstr>
      <vt:lpstr>Recruiting populations of concern</vt:lpstr>
      <vt:lpstr>Recruiting populations of concern</vt:lpstr>
      <vt:lpstr>PowerPoint Presentation</vt:lpstr>
      <vt:lpstr>Recruitment Strategies for Challenging Populations</vt:lpstr>
      <vt:lpstr>04</vt:lpstr>
      <vt:lpstr>Activity 2: Recruiting underrepresented populations</vt:lpstr>
      <vt:lpstr>PowerPoint Presentation</vt:lpstr>
      <vt:lpstr> All workshop materials can be found at: www.meaction.net/workshop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2022-07-25T23:40:47Z</dcterms:modified>
</cp:coreProperties>
</file>