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 id="2147483751" r:id="rId3"/>
  </p:sldMasterIdLst>
  <p:notesMasterIdLst>
    <p:notesMasterId r:id="rId92"/>
  </p:notesMasterIdLst>
  <p:handoutMasterIdLst>
    <p:handoutMasterId r:id="rId93"/>
  </p:handoutMasterIdLst>
  <p:sldIdLst>
    <p:sldId id="257" r:id="rId4"/>
    <p:sldId id="317" r:id="rId5"/>
    <p:sldId id="266" r:id="rId6"/>
    <p:sldId id="267" r:id="rId7"/>
    <p:sldId id="289" r:id="rId8"/>
    <p:sldId id="425" r:id="rId9"/>
    <p:sldId id="426" r:id="rId10"/>
    <p:sldId id="256" r:id="rId11"/>
    <p:sldId id="427" r:id="rId12"/>
    <p:sldId id="428" r:id="rId13"/>
    <p:sldId id="429" r:id="rId14"/>
    <p:sldId id="368" r:id="rId15"/>
    <p:sldId id="430" r:id="rId16"/>
    <p:sldId id="431" r:id="rId17"/>
    <p:sldId id="432" r:id="rId18"/>
    <p:sldId id="470" r:id="rId19"/>
    <p:sldId id="471" r:id="rId20"/>
    <p:sldId id="374" r:id="rId21"/>
    <p:sldId id="375" r:id="rId22"/>
    <p:sldId id="378" r:id="rId23"/>
    <p:sldId id="379" r:id="rId24"/>
    <p:sldId id="383" r:id="rId25"/>
    <p:sldId id="369" r:id="rId26"/>
    <p:sldId id="433" r:id="rId27"/>
    <p:sldId id="434" r:id="rId28"/>
    <p:sldId id="399" r:id="rId29"/>
    <p:sldId id="451" r:id="rId30"/>
    <p:sldId id="452" r:id="rId31"/>
    <p:sldId id="402" r:id="rId32"/>
    <p:sldId id="384" r:id="rId33"/>
    <p:sldId id="388" r:id="rId34"/>
    <p:sldId id="389" r:id="rId35"/>
    <p:sldId id="472" r:id="rId36"/>
    <p:sldId id="370" r:id="rId37"/>
    <p:sldId id="435" r:id="rId38"/>
    <p:sldId id="436" r:id="rId39"/>
    <p:sldId id="437" r:id="rId40"/>
    <p:sldId id="438" r:id="rId41"/>
    <p:sldId id="371" r:id="rId42"/>
    <p:sldId id="386" r:id="rId43"/>
    <p:sldId id="387" r:id="rId44"/>
    <p:sldId id="390" r:id="rId45"/>
    <p:sldId id="439" r:id="rId46"/>
    <p:sldId id="372" r:id="rId47"/>
    <p:sldId id="391" r:id="rId48"/>
    <p:sldId id="441" r:id="rId49"/>
    <p:sldId id="442" r:id="rId50"/>
    <p:sldId id="443" r:id="rId51"/>
    <p:sldId id="444" r:id="rId52"/>
    <p:sldId id="445" r:id="rId53"/>
    <p:sldId id="446" r:id="rId54"/>
    <p:sldId id="447" r:id="rId55"/>
    <p:sldId id="453" r:id="rId56"/>
    <p:sldId id="454" r:id="rId57"/>
    <p:sldId id="455" r:id="rId58"/>
    <p:sldId id="456" r:id="rId59"/>
    <p:sldId id="457" r:id="rId60"/>
    <p:sldId id="458" r:id="rId61"/>
    <p:sldId id="409" r:id="rId62"/>
    <p:sldId id="459" r:id="rId63"/>
    <p:sldId id="460" r:id="rId64"/>
    <p:sldId id="461" r:id="rId65"/>
    <p:sldId id="413" r:id="rId66"/>
    <p:sldId id="414" r:id="rId67"/>
    <p:sldId id="415" r:id="rId68"/>
    <p:sldId id="462" r:id="rId69"/>
    <p:sldId id="463" r:id="rId70"/>
    <p:sldId id="464" r:id="rId71"/>
    <p:sldId id="373" r:id="rId72"/>
    <p:sldId id="449" r:id="rId73"/>
    <p:sldId id="392" r:id="rId74"/>
    <p:sldId id="393" r:id="rId75"/>
    <p:sldId id="394" r:id="rId76"/>
    <p:sldId id="395" r:id="rId77"/>
    <p:sldId id="466" r:id="rId78"/>
    <p:sldId id="467" r:id="rId79"/>
    <p:sldId id="469" r:id="rId80"/>
    <p:sldId id="396" r:id="rId81"/>
    <p:sldId id="397" r:id="rId82"/>
    <p:sldId id="398" r:id="rId83"/>
    <p:sldId id="473" r:id="rId84"/>
    <p:sldId id="474" r:id="rId85"/>
    <p:sldId id="450" r:id="rId86"/>
    <p:sldId id="468" r:id="rId87"/>
    <p:sldId id="476" r:id="rId88"/>
    <p:sldId id="475" r:id="rId89"/>
    <p:sldId id="311" r:id="rId90"/>
    <p:sldId id="424" r:id="rId9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Bateman" initials="LB" lastIdx="1" clrIdx="0">
    <p:extLst>
      <p:ext uri="{19B8F6BF-5375-455C-9EA6-DF929625EA0E}">
        <p15:presenceInfo xmlns:p15="http://schemas.microsoft.com/office/powerpoint/2012/main" userId="S::LBateman@batemanhornecenter.org::45603a6f-a8a0-4196-9b0c-cc24965dc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43A"/>
    <a:srgbClr val="9D9EA0"/>
    <a:srgbClr val="3A3E3F"/>
    <a:srgbClr val="11A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arie\Desktop\Lariel\Research\Chronic%20Fatigue%20Syndrome\Classification%20Documents\PEM%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chemeClr val="dk1"/>
                </a:solidFill>
                <a:latin typeface="Arial" panose="020B0604020202020204" pitchFamily="34" charset="0"/>
                <a:ea typeface="+mn-ea"/>
                <a:cs typeface="Arial" panose="020B0604020202020204" pitchFamily="34" charset="0"/>
              </a:defRPr>
            </a:pPr>
            <a:r>
              <a:rPr lang="en-US" sz="3600" b="0">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Data!$B$7:$F$7</c:f>
              <c:numCache>
                <c:formatCode>General</c:formatCode>
                <c:ptCount val="5"/>
                <c:pt idx="0">
                  <c:v>81.632653061224488</c:v>
                </c:pt>
                <c:pt idx="1">
                  <c:v>34.693877551020407</c:v>
                </c:pt>
                <c:pt idx="2">
                  <c:v>28.571428571428569</c:v>
                </c:pt>
                <c:pt idx="3">
                  <c:v>24.489795918367346</c:v>
                </c:pt>
                <c:pt idx="4">
                  <c:v>30.612244897959183</c:v>
                </c:pt>
              </c:numCache>
            </c:numRef>
          </c:val>
          <c:extLst>
            <c:ext xmlns:c16="http://schemas.microsoft.com/office/drawing/2014/chart" uri="{C3380CC4-5D6E-409C-BE32-E72D297353CC}">
              <c16:uniqueId val="{00000000-AB0F-FE49-9ACE-2BF2302D39F6}"/>
            </c:ext>
          </c:extLst>
        </c:ser>
        <c:ser>
          <c:idx val="1"/>
          <c:order val="1"/>
          <c:tx>
            <c:strRef>
              <c:f>Data!$A$20</c:f>
              <c:strCache>
                <c:ptCount val="1"/>
                <c:pt idx="0">
                  <c:v>T2</c:v>
                </c:pt>
              </c:strCache>
            </c:strRef>
          </c:tx>
          <c:spPr>
            <a:solidFill>
              <a:schemeClr val="bg2">
                <a:lumMod val="75000"/>
              </a:schemeClr>
            </a:solidFill>
            <a:ln w="9525" cap="flat" cmpd="sng" algn="ctr">
              <a:solidFill>
                <a:schemeClr val="bg1">
                  <a:lumMod val="95000"/>
                </a:schemeClr>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Data!$B$8:$F$8</c:f>
              <c:numCache>
                <c:formatCode>General</c:formatCode>
                <c:ptCount val="5"/>
                <c:pt idx="0">
                  <c:v>77.551020408163268</c:v>
                </c:pt>
                <c:pt idx="1">
                  <c:v>57.142857142857139</c:v>
                </c:pt>
                <c:pt idx="2">
                  <c:v>40.816326530612244</c:v>
                </c:pt>
                <c:pt idx="3">
                  <c:v>18.367346938775512</c:v>
                </c:pt>
                <c:pt idx="4">
                  <c:v>26.530612244897959</c:v>
                </c:pt>
              </c:numCache>
            </c:numRef>
          </c:val>
          <c:extLst>
            <c:ext xmlns:c16="http://schemas.microsoft.com/office/drawing/2014/chart" uri="{C3380CC4-5D6E-409C-BE32-E72D297353CC}">
              <c16:uniqueId val="{00000001-AB0F-FE49-9ACE-2BF2302D39F6}"/>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Data!$B$9:$F$9</c:f>
              <c:numCache>
                <c:formatCode>General</c:formatCode>
                <c:ptCount val="5"/>
                <c:pt idx="0">
                  <c:v>79.591836734693871</c:v>
                </c:pt>
                <c:pt idx="1">
                  <c:v>40.816326530612244</c:v>
                </c:pt>
                <c:pt idx="2">
                  <c:v>38.775510204081634</c:v>
                </c:pt>
                <c:pt idx="3">
                  <c:v>32.653061224489797</c:v>
                </c:pt>
                <c:pt idx="4">
                  <c:v>26.530612244897959</c:v>
                </c:pt>
              </c:numCache>
            </c:numRef>
          </c:val>
          <c:extLst>
            <c:ext xmlns:c16="http://schemas.microsoft.com/office/drawing/2014/chart" uri="{C3380CC4-5D6E-409C-BE32-E72D297353CC}">
              <c16:uniqueId val="{00000002-AB0F-FE49-9ACE-2BF2302D39F6}"/>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Data!$B$10:$F$10</c:f>
              <c:numCache>
                <c:formatCode>General</c:formatCode>
                <c:ptCount val="5"/>
                <c:pt idx="0">
                  <c:v>63.265306122448983</c:v>
                </c:pt>
                <c:pt idx="1">
                  <c:v>38.775510204081634</c:v>
                </c:pt>
                <c:pt idx="2">
                  <c:v>32.653061224489797</c:v>
                </c:pt>
                <c:pt idx="3">
                  <c:v>34.693877551020407</c:v>
                </c:pt>
                <c:pt idx="4">
                  <c:v>30.612244897959183</c:v>
                </c:pt>
              </c:numCache>
            </c:numRef>
          </c:val>
          <c:extLst>
            <c:ext xmlns:c16="http://schemas.microsoft.com/office/drawing/2014/chart" uri="{C3380CC4-5D6E-409C-BE32-E72D297353CC}">
              <c16:uniqueId val="{00000003-AB0F-FE49-9ACE-2BF2302D39F6}"/>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Data!$B$11:$F$11</c:f>
              <c:numCache>
                <c:formatCode>General</c:formatCode>
                <c:ptCount val="5"/>
                <c:pt idx="0">
                  <c:v>59.183673469387756</c:v>
                </c:pt>
                <c:pt idx="1">
                  <c:v>38.775510204081634</c:v>
                </c:pt>
                <c:pt idx="2">
                  <c:v>48.979591836734691</c:v>
                </c:pt>
                <c:pt idx="3">
                  <c:v>26.530612244897959</c:v>
                </c:pt>
                <c:pt idx="4">
                  <c:v>20.408163265306122</c:v>
                </c:pt>
              </c:numCache>
            </c:numRef>
          </c:val>
          <c:extLst>
            <c:ext xmlns:c16="http://schemas.microsoft.com/office/drawing/2014/chart" uri="{C3380CC4-5D6E-409C-BE32-E72D297353CC}">
              <c16:uniqueId val="{00000004-AB0F-FE49-9ACE-2BF2302D39F6}"/>
            </c:ext>
          </c:extLst>
        </c:ser>
        <c:dLbls>
          <c:showLegendKey val="0"/>
          <c:showVal val="0"/>
          <c:showCatName val="0"/>
          <c:showSerName val="0"/>
          <c:showPercent val="0"/>
          <c:showBubbleSize val="0"/>
        </c:dLbls>
        <c:gapWidth val="180"/>
        <c:axId val="153082112"/>
        <c:axId val="153550848"/>
      </c:barChart>
      <c:catAx>
        <c:axId val="1530821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solidFill>
                <a:latin typeface="Arial" panose="020B0604020202020204" pitchFamily="34" charset="0"/>
                <a:ea typeface="+mn-ea"/>
                <a:cs typeface="Arial" panose="020B0604020202020204" pitchFamily="34" charset="0"/>
              </a:defRPr>
            </a:pPr>
            <a:endParaRPr lang="en-US"/>
          </a:p>
        </c:txPr>
        <c:crossAx val="153550848"/>
        <c:crosses val="autoZero"/>
        <c:auto val="1"/>
        <c:lblAlgn val="ctr"/>
        <c:lblOffset val="100"/>
        <c:noMultiLvlLbl val="0"/>
      </c:catAx>
      <c:valAx>
        <c:axId val="153550848"/>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r>
                  <a:rPr lang="en-US" sz="1800" b="0">
                    <a:latin typeface="Arial" panose="020B0604020202020204" pitchFamily="34" charset="0"/>
                    <a:cs typeface="Arial" panose="020B0604020202020204" pitchFamily="34" charset="0"/>
                  </a:rPr>
                  <a:t>% SUBJECTS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530821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dk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60A6-E34E-A963-46A21FA4D3EF}"/>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60A6-E34E-A963-46A21FA4D3EF}"/>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60A6-E34E-A963-46A21FA4D3EF}"/>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60A6-E34E-A963-46A21FA4D3EF}"/>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60A6-E34E-A963-46A21FA4D3EF}"/>
            </c:ext>
          </c:extLst>
        </c:ser>
        <c:dLbls>
          <c:showLegendKey val="0"/>
          <c:showVal val="0"/>
          <c:showCatName val="0"/>
          <c:showSerName val="0"/>
          <c:showPercent val="0"/>
          <c:showBubbleSize val="0"/>
        </c:dLbls>
        <c:gapWidth val="180"/>
        <c:axId val="154238336"/>
        <c:axId val="154252416"/>
      </c:barChart>
      <c:catAx>
        <c:axId val="154238336"/>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252416"/>
        <c:crosses val="autoZero"/>
        <c:auto val="0"/>
        <c:lblAlgn val="ctr"/>
        <c:lblOffset val="100"/>
        <c:noMultiLvlLbl val="0"/>
      </c:catAx>
      <c:valAx>
        <c:axId val="154252416"/>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2383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8C7C-5443-9845-ADA543D9F8D0}"/>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8C7C-5443-9845-ADA543D9F8D0}"/>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8C7C-5443-9845-ADA543D9F8D0}"/>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8C7C-5443-9845-ADA543D9F8D0}"/>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8C7C-5443-9845-ADA543D9F8D0}"/>
            </c:ext>
          </c:extLst>
        </c:ser>
        <c:dLbls>
          <c:showLegendKey val="0"/>
          <c:showVal val="0"/>
          <c:showCatName val="0"/>
          <c:showSerName val="0"/>
          <c:showPercent val="0"/>
          <c:showBubbleSize val="0"/>
        </c:dLbls>
        <c:gapWidth val="180"/>
        <c:axId val="154299008"/>
        <c:axId val="154317184"/>
      </c:barChart>
      <c:catAx>
        <c:axId val="154299008"/>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317184"/>
        <c:crosses val="autoZero"/>
        <c:auto val="0"/>
        <c:lblAlgn val="ctr"/>
        <c:lblOffset val="100"/>
        <c:noMultiLvlLbl val="0"/>
      </c:catAx>
      <c:valAx>
        <c:axId val="154317184"/>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2990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AD72-1842-BF13-8296B35BFD62}"/>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AD72-1842-BF13-8296B35BFD62}"/>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AD72-1842-BF13-8296B35BFD62}"/>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AD72-1842-BF13-8296B35BFD62}"/>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AD72-1842-BF13-8296B35BFD62}"/>
            </c:ext>
          </c:extLst>
        </c:ser>
        <c:dLbls>
          <c:showLegendKey val="0"/>
          <c:showVal val="0"/>
          <c:showCatName val="0"/>
          <c:showSerName val="0"/>
          <c:showPercent val="0"/>
          <c:showBubbleSize val="0"/>
        </c:dLbls>
        <c:gapWidth val="180"/>
        <c:axId val="154425216"/>
        <c:axId val="154426752"/>
      </c:barChart>
      <c:catAx>
        <c:axId val="154425216"/>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426752"/>
        <c:crosses val="autoZero"/>
        <c:auto val="0"/>
        <c:lblAlgn val="ctr"/>
        <c:lblOffset val="100"/>
        <c:noMultiLvlLbl val="0"/>
      </c:catAx>
      <c:valAx>
        <c:axId val="154426752"/>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4252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CONTROL</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Data!$H$19:$M$19</c:f>
              <c:numCache>
                <c:formatCode>General</c:formatCode>
                <c:ptCount val="6"/>
                <c:pt idx="0">
                  <c:v>10</c:v>
                </c:pt>
                <c:pt idx="1">
                  <c:v>10</c:v>
                </c:pt>
                <c:pt idx="2">
                  <c:v>20</c:v>
                </c:pt>
                <c:pt idx="3">
                  <c:v>0</c:v>
                </c:pt>
                <c:pt idx="4">
                  <c:v>0</c:v>
                </c:pt>
                <c:pt idx="5">
                  <c:v>0</c:v>
                </c:pt>
              </c:numCache>
            </c:numRef>
          </c:val>
          <c:extLst>
            <c:ext xmlns:c16="http://schemas.microsoft.com/office/drawing/2014/chart" uri="{C3380CC4-5D6E-409C-BE32-E72D297353CC}">
              <c16:uniqueId val="{00000000-0F73-1F49-97E7-EA35E632D41A}"/>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Data!$H$20:$M$20</c:f>
              <c:numCache>
                <c:formatCode>General</c:formatCode>
                <c:ptCount val="6"/>
                <c:pt idx="0">
                  <c:v>10</c:v>
                </c:pt>
                <c:pt idx="1">
                  <c:v>0</c:v>
                </c:pt>
                <c:pt idx="2">
                  <c:v>10</c:v>
                </c:pt>
                <c:pt idx="3">
                  <c:v>0</c:v>
                </c:pt>
                <c:pt idx="4">
                  <c:v>0</c:v>
                </c:pt>
                <c:pt idx="5">
                  <c:v>0</c:v>
                </c:pt>
              </c:numCache>
            </c:numRef>
          </c:val>
          <c:extLst>
            <c:ext xmlns:c16="http://schemas.microsoft.com/office/drawing/2014/chart" uri="{C3380CC4-5D6E-409C-BE32-E72D297353CC}">
              <c16:uniqueId val="{00000001-0F73-1F49-97E7-EA35E632D41A}"/>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Data!$H$21:$M$21</c:f>
              <c:numCache>
                <c:formatCode>General</c:formatCode>
                <c:ptCount val="6"/>
                <c:pt idx="0">
                  <c:v>0</c:v>
                </c:pt>
                <c:pt idx="1">
                  <c:v>0</c:v>
                </c:pt>
                <c:pt idx="2">
                  <c:v>20</c:v>
                </c:pt>
                <c:pt idx="3">
                  <c:v>0</c:v>
                </c:pt>
                <c:pt idx="4">
                  <c:v>0</c:v>
                </c:pt>
                <c:pt idx="5">
                  <c:v>0</c:v>
                </c:pt>
              </c:numCache>
            </c:numRef>
          </c:val>
          <c:extLst>
            <c:ext xmlns:c16="http://schemas.microsoft.com/office/drawing/2014/chart" uri="{C3380CC4-5D6E-409C-BE32-E72D297353CC}">
              <c16:uniqueId val="{00000002-0F73-1F49-97E7-EA35E632D41A}"/>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Data!$H$22:$M$22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3-0F73-1F49-97E7-EA35E632D41A}"/>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Data!$H$23:$M$23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4-0F73-1F49-97E7-EA35E632D41A}"/>
            </c:ext>
          </c:extLst>
        </c:ser>
        <c:dLbls>
          <c:showLegendKey val="0"/>
          <c:showVal val="0"/>
          <c:showCatName val="0"/>
          <c:showSerName val="0"/>
          <c:showPercent val="0"/>
          <c:showBubbleSize val="0"/>
        </c:dLbls>
        <c:gapWidth val="180"/>
        <c:axId val="154481792"/>
        <c:axId val="154483328"/>
      </c:barChart>
      <c:catAx>
        <c:axId val="154481792"/>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483328"/>
        <c:crosses val="autoZero"/>
        <c:auto val="0"/>
        <c:lblAlgn val="ctr"/>
        <c:lblOffset val="100"/>
        <c:noMultiLvlLbl val="0"/>
      </c:catAx>
      <c:valAx>
        <c:axId val="154483328"/>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481792"/>
        <c:crosses val="autoZero"/>
        <c:crossBetween val="between"/>
      </c:valAx>
      <c:spPr>
        <a:noFill/>
        <a:ln>
          <a:noFill/>
        </a:ln>
        <a:effectLst/>
      </c:spPr>
    </c:plotArea>
    <c:legend>
      <c:legendPos val="b"/>
      <c:overlay val="0"/>
      <c:spPr>
        <a:solidFill>
          <a:schemeClr val="lt1">
            <a:lumMod val="95000"/>
            <a:alpha val="39000"/>
          </a:schemeClr>
        </a:solidFill>
        <a:ln>
          <a:solidFill>
            <a:schemeClr val="bg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976C-5F43-BF38-5CF175DE078A}"/>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976C-5F43-BF38-5CF175DE078A}"/>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976C-5F43-BF38-5CF175DE078A}"/>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976C-5F43-BF38-5CF175DE078A}"/>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976C-5F43-BF38-5CF175DE078A}"/>
            </c:ext>
          </c:extLst>
        </c:ser>
        <c:dLbls>
          <c:showLegendKey val="0"/>
          <c:showVal val="0"/>
          <c:showCatName val="0"/>
          <c:showSerName val="0"/>
          <c:showPercent val="0"/>
          <c:showBubbleSize val="0"/>
        </c:dLbls>
        <c:gapWidth val="180"/>
        <c:axId val="154534272"/>
        <c:axId val="154535808"/>
      </c:barChart>
      <c:catAx>
        <c:axId val="154534272"/>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535808"/>
        <c:crosses val="autoZero"/>
        <c:auto val="0"/>
        <c:lblAlgn val="ctr"/>
        <c:lblOffset val="100"/>
        <c:noMultiLvlLbl val="0"/>
      </c:catAx>
      <c:valAx>
        <c:axId val="154535808"/>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5342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CONTROL</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Data!$H$19:$M$19</c:f>
              <c:numCache>
                <c:formatCode>General</c:formatCode>
                <c:ptCount val="6"/>
                <c:pt idx="0">
                  <c:v>10</c:v>
                </c:pt>
                <c:pt idx="1">
                  <c:v>10</c:v>
                </c:pt>
                <c:pt idx="2">
                  <c:v>20</c:v>
                </c:pt>
                <c:pt idx="3">
                  <c:v>0</c:v>
                </c:pt>
                <c:pt idx="4">
                  <c:v>0</c:v>
                </c:pt>
                <c:pt idx="5">
                  <c:v>0</c:v>
                </c:pt>
              </c:numCache>
            </c:numRef>
          </c:val>
          <c:extLst>
            <c:ext xmlns:c16="http://schemas.microsoft.com/office/drawing/2014/chart" uri="{C3380CC4-5D6E-409C-BE32-E72D297353CC}">
              <c16:uniqueId val="{00000000-254A-3D43-B05A-3176165E9900}"/>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Data!$H$20:$M$20</c:f>
              <c:numCache>
                <c:formatCode>General</c:formatCode>
                <c:ptCount val="6"/>
                <c:pt idx="0">
                  <c:v>10</c:v>
                </c:pt>
                <c:pt idx="1">
                  <c:v>0</c:v>
                </c:pt>
                <c:pt idx="2">
                  <c:v>10</c:v>
                </c:pt>
                <c:pt idx="3">
                  <c:v>0</c:v>
                </c:pt>
                <c:pt idx="4">
                  <c:v>0</c:v>
                </c:pt>
                <c:pt idx="5">
                  <c:v>0</c:v>
                </c:pt>
              </c:numCache>
            </c:numRef>
          </c:val>
          <c:extLst>
            <c:ext xmlns:c16="http://schemas.microsoft.com/office/drawing/2014/chart" uri="{C3380CC4-5D6E-409C-BE32-E72D297353CC}">
              <c16:uniqueId val="{00000001-254A-3D43-B05A-3176165E9900}"/>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Data!$H$21:$M$21</c:f>
              <c:numCache>
                <c:formatCode>General</c:formatCode>
                <c:ptCount val="6"/>
                <c:pt idx="0">
                  <c:v>0</c:v>
                </c:pt>
                <c:pt idx="1">
                  <c:v>0</c:v>
                </c:pt>
                <c:pt idx="2">
                  <c:v>20</c:v>
                </c:pt>
                <c:pt idx="3">
                  <c:v>0</c:v>
                </c:pt>
                <c:pt idx="4">
                  <c:v>0</c:v>
                </c:pt>
                <c:pt idx="5">
                  <c:v>0</c:v>
                </c:pt>
              </c:numCache>
            </c:numRef>
          </c:val>
          <c:extLst>
            <c:ext xmlns:c16="http://schemas.microsoft.com/office/drawing/2014/chart" uri="{C3380CC4-5D6E-409C-BE32-E72D297353CC}">
              <c16:uniqueId val="{00000002-254A-3D43-B05A-3176165E9900}"/>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Data!$H$22:$M$22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3-254A-3D43-B05A-3176165E9900}"/>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Data!$H$23:$M$23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4-254A-3D43-B05A-3176165E9900}"/>
            </c:ext>
          </c:extLst>
        </c:ser>
        <c:dLbls>
          <c:showLegendKey val="0"/>
          <c:showVal val="0"/>
          <c:showCatName val="0"/>
          <c:showSerName val="0"/>
          <c:showPercent val="0"/>
          <c:showBubbleSize val="0"/>
        </c:dLbls>
        <c:gapWidth val="180"/>
        <c:axId val="154578304"/>
        <c:axId val="154584192"/>
      </c:barChart>
      <c:catAx>
        <c:axId val="154578304"/>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584192"/>
        <c:crosses val="autoZero"/>
        <c:auto val="0"/>
        <c:lblAlgn val="ctr"/>
        <c:lblOffset val="100"/>
        <c:noMultiLvlLbl val="0"/>
      </c:catAx>
      <c:valAx>
        <c:axId val="154584192"/>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578304"/>
        <c:crosses val="autoZero"/>
        <c:crossBetween val="between"/>
      </c:valAx>
      <c:spPr>
        <a:noFill/>
        <a:ln>
          <a:noFill/>
        </a:ln>
        <a:effectLst/>
      </c:spPr>
    </c:plotArea>
    <c:legend>
      <c:legendPos val="b"/>
      <c:overlay val="0"/>
      <c:spPr>
        <a:solidFill>
          <a:schemeClr val="lt1">
            <a:lumMod val="95000"/>
            <a:alpha val="39000"/>
          </a:schemeClr>
        </a:solidFill>
        <a:ln>
          <a:solidFill>
            <a:schemeClr val="bg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7138-904C-90FC-235A056B2336}"/>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7138-904C-90FC-235A056B2336}"/>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7138-904C-90FC-235A056B2336}"/>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7138-904C-90FC-235A056B2336}"/>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7138-904C-90FC-235A056B2336}"/>
            </c:ext>
          </c:extLst>
        </c:ser>
        <c:dLbls>
          <c:showLegendKey val="0"/>
          <c:showVal val="0"/>
          <c:showCatName val="0"/>
          <c:showSerName val="0"/>
          <c:showPercent val="0"/>
          <c:showBubbleSize val="0"/>
        </c:dLbls>
        <c:gapWidth val="180"/>
        <c:axId val="154647168"/>
        <c:axId val="154648960"/>
      </c:barChart>
      <c:catAx>
        <c:axId val="154647168"/>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0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648960"/>
        <c:crosses val="autoZero"/>
        <c:auto val="0"/>
        <c:lblAlgn val="ctr"/>
        <c:lblOffset val="100"/>
        <c:noMultiLvlLbl val="0"/>
      </c:catAx>
      <c:valAx>
        <c:axId val="15464896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6471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CONTROL</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Data!$H$19:$M$19</c:f>
              <c:numCache>
                <c:formatCode>General</c:formatCode>
                <c:ptCount val="6"/>
                <c:pt idx="0">
                  <c:v>10</c:v>
                </c:pt>
                <c:pt idx="1">
                  <c:v>10</c:v>
                </c:pt>
                <c:pt idx="2">
                  <c:v>20</c:v>
                </c:pt>
                <c:pt idx="3">
                  <c:v>0</c:v>
                </c:pt>
                <c:pt idx="4">
                  <c:v>0</c:v>
                </c:pt>
                <c:pt idx="5">
                  <c:v>0</c:v>
                </c:pt>
              </c:numCache>
            </c:numRef>
          </c:val>
          <c:extLst>
            <c:ext xmlns:c16="http://schemas.microsoft.com/office/drawing/2014/chart" uri="{C3380CC4-5D6E-409C-BE32-E72D297353CC}">
              <c16:uniqueId val="{00000000-123E-714F-AE0F-1EEC5238BF9A}"/>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Data!$H$20:$M$20</c:f>
              <c:numCache>
                <c:formatCode>General</c:formatCode>
                <c:ptCount val="6"/>
                <c:pt idx="0">
                  <c:v>10</c:v>
                </c:pt>
                <c:pt idx="1">
                  <c:v>0</c:v>
                </c:pt>
                <c:pt idx="2">
                  <c:v>10</c:v>
                </c:pt>
                <c:pt idx="3">
                  <c:v>0</c:v>
                </c:pt>
                <c:pt idx="4">
                  <c:v>0</c:v>
                </c:pt>
                <c:pt idx="5">
                  <c:v>0</c:v>
                </c:pt>
              </c:numCache>
            </c:numRef>
          </c:val>
          <c:extLst>
            <c:ext xmlns:c16="http://schemas.microsoft.com/office/drawing/2014/chart" uri="{C3380CC4-5D6E-409C-BE32-E72D297353CC}">
              <c16:uniqueId val="{00000001-123E-714F-AE0F-1EEC5238BF9A}"/>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Data!$H$21:$M$21</c:f>
              <c:numCache>
                <c:formatCode>General</c:formatCode>
                <c:ptCount val="6"/>
                <c:pt idx="0">
                  <c:v>0</c:v>
                </c:pt>
                <c:pt idx="1">
                  <c:v>0</c:v>
                </c:pt>
                <c:pt idx="2">
                  <c:v>20</c:v>
                </c:pt>
                <c:pt idx="3">
                  <c:v>0</c:v>
                </c:pt>
                <c:pt idx="4">
                  <c:v>0</c:v>
                </c:pt>
                <c:pt idx="5">
                  <c:v>0</c:v>
                </c:pt>
              </c:numCache>
            </c:numRef>
          </c:val>
          <c:extLst>
            <c:ext xmlns:c16="http://schemas.microsoft.com/office/drawing/2014/chart" uri="{C3380CC4-5D6E-409C-BE32-E72D297353CC}">
              <c16:uniqueId val="{00000002-123E-714F-AE0F-1EEC5238BF9A}"/>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Data!$H$22:$M$22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3-123E-714F-AE0F-1EEC5238BF9A}"/>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Data!$H$13:$M$13</c:f>
              <c:strCache>
                <c:ptCount val="6"/>
                <c:pt idx="0">
                  <c:v>Sleep Disturbances</c:v>
                </c:pt>
                <c:pt idx="1">
                  <c:v>Pain</c:v>
                </c:pt>
                <c:pt idx="2">
                  <c:v>Weakness</c:v>
                </c:pt>
                <c:pt idx="3">
                  <c:v>Cardiopulmonary</c:v>
                </c:pt>
                <c:pt idx="4">
                  <c:v>Light-headedness</c:v>
                </c:pt>
                <c:pt idx="5">
                  <c:v>Flu-like Symptoms</c:v>
                </c:pt>
              </c:strCache>
            </c:strRef>
          </c:cat>
          <c:val>
            <c:numRef>
              <c:f>Data!$H$23:$M$23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4-123E-714F-AE0F-1EEC5238BF9A}"/>
            </c:ext>
          </c:extLst>
        </c:ser>
        <c:dLbls>
          <c:showLegendKey val="0"/>
          <c:showVal val="0"/>
          <c:showCatName val="0"/>
          <c:showSerName val="0"/>
          <c:showPercent val="0"/>
          <c:showBubbleSize val="0"/>
        </c:dLbls>
        <c:gapWidth val="180"/>
        <c:axId val="154695552"/>
        <c:axId val="154697088"/>
      </c:barChart>
      <c:catAx>
        <c:axId val="154695552"/>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0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697088"/>
        <c:crosses val="autoZero"/>
        <c:auto val="0"/>
        <c:lblAlgn val="ctr"/>
        <c:lblOffset val="100"/>
        <c:noMultiLvlLbl val="0"/>
      </c:catAx>
      <c:valAx>
        <c:axId val="154697088"/>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695552"/>
        <c:crosses val="autoZero"/>
        <c:crossBetween val="between"/>
      </c:valAx>
      <c:spPr>
        <a:noFill/>
        <a:ln>
          <a:noFill/>
        </a:ln>
        <a:effectLst/>
      </c:spPr>
    </c:plotArea>
    <c:legend>
      <c:legendPos val="b"/>
      <c:overlay val="0"/>
      <c:spPr>
        <a:solidFill>
          <a:schemeClr val="lt1">
            <a:lumMod val="95000"/>
            <a:alpha val="39000"/>
          </a:schemeClr>
        </a:solidFill>
        <a:ln>
          <a:solidFill>
            <a:schemeClr val="bg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chemeClr val="dk1"/>
                </a:solidFill>
                <a:latin typeface="Arial" panose="020B0604020202020204" pitchFamily="34" charset="0"/>
                <a:ea typeface="+mn-ea"/>
                <a:cs typeface="Arial" panose="020B0604020202020204" pitchFamily="34" charset="0"/>
              </a:defRPr>
            </a:pPr>
            <a:r>
              <a:rPr lang="en-US" sz="3600" b="0">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Data!$B$7:$F$7</c:f>
              <c:numCache>
                <c:formatCode>General</c:formatCode>
                <c:ptCount val="5"/>
                <c:pt idx="0">
                  <c:v>81.632653061224488</c:v>
                </c:pt>
                <c:pt idx="1">
                  <c:v>34.693877551020407</c:v>
                </c:pt>
                <c:pt idx="2">
                  <c:v>28.571428571428569</c:v>
                </c:pt>
                <c:pt idx="3">
                  <c:v>24.489795918367346</c:v>
                </c:pt>
                <c:pt idx="4">
                  <c:v>30.612244897959183</c:v>
                </c:pt>
              </c:numCache>
            </c:numRef>
          </c:val>
          <c:extLst>
            <c:ext xmlns:c16="http://schemas.microsoft.com/office/drawing/2014/chart" uri="{C3380CC4-5D6E-409C-BE32-E72D297353CC}">
              <c16:uniqueId val="{00000000-AB0F-FE49-9ACE-2BF2302D39F6}"/>
            </c:ext>
          </c:extLst>
        </c:ser>
        <c:ser>
          <c:idx val="1"/>
          <c:order val="1"/>
          <c:tx>
            <c:strRef>
              <c:f>Data!$A$20</c:f>
              <c:strCache>
                <c:ptCount val="1"/>
                <c:pt idx="0">
                  <c:v>T2</c:v>
                </c:pt>
              </c:strCache>
            </c:strRef>
          </c:tx>
          <c:spPr>
            <a:solidFill>
              <a:schemeClr val="bg2">
                <a:lumMod val="75000"/>
              </a:schemeClr>
            </a:solidFill>
            <a:ln w="9525" cap="flat" cmpd="sng" algn="ctr">
              <a:solidFill>
                <a:schemeClr val="bg1">
                  <a:lumMod val="95000"/>
                </a:schemeClr>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Data!$B$8:$F$8</c:f>
              <c:numCache>
                <c:formatCode>General</c:formatCode>
                <c:ptCount val="5"/>
                <c:pt idx="0">
                  <c:v>77.551020408163268</c:v>
                </c:pt>
                <c:pt idx="1">
                  <c:v>57.142857142857139</c:v>
                </c:pt>
                <c:pt idx="2">
                  <c:v>40.816326530612244</c:v>
                </c:pt>
                <c:pt idx="3">
                  <c:v>18.367346938775512</c:v>
                </c:pt>
                <c:pt idx="4">
                  <c:v>26.530612244897959</c:v>
                </c:pt>
              </c:numCache>
            </c:numRef>
          </c:val>
          <c:extLst>
            <c:ext xmlns:c16="http://schemas.microsoft.com/office/drawing/2014/chart" uri="{C3380CC4-5D6E-409C-BE32-E72D297353CC}">
              <c16:uniqueId val="{00000001-AB0F-FE49-9ACE-2BF2302D39F6}"/>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Data!$B$9:$F$9</c:f>
              <c:numCache>
                <c:formatCode>General</c:formatCode>
                <c:ptCount val="5"/>
                <c:pt idx="0">
                  <c:v>79.591836734693871</c:v>
                </c:pt>
                <c:pt idx="1">
                  <c:v>40.816326530612244</c:v>
                </c:pt>
                <c:pt idx="2">
                  <c:v>38.775510204081634</c:v>
                </c:pt>
                <c:pt idx="3">
                  <c:v>32.653061224489797</c:v>
                </c:pt>
                <c:pt idx="4">
                  <c:v>26.530612244897959</c:v>
                </c:pt>
              </c:numCache>
            </c:numRef>
          </c:val>
          <c:extLst>
            <c:ext xmlns:c16="http://schemas.microsoft.com/office/drawing/2014/chart" uri="{C3380CC4-5D6E-409C-BE32-E72D297353CC}">
              <c16:uniqueId val="{00000002-AB0F-FE49-9ACE-2BF2302D39F6}"/>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Data!$B$10:$F$10</c:f>
              <c:numCache>
                <c:formatCode>General</c:formatCode>
                <c:ptCount val="5"/>
                <c:pt idx="0">
                  <c:v>63.265306122448983</c:v>
                </c:pt>
                <c:pt idx="1">
                  <c:v>38.775510204081634</c:v>
                </c:pt>
                <c:pt idx="2">
                  <c:v>32.653061224489797</c:v>
                </c:pt>
                <c:pt idx="3">
                  <c:v>34.693877551020407</c:v>
                </c:pt>
                <c:pt idx="4">
                  <c:v>30.612244897959183</c:v>
                </c:pt>
              </c:numCache>
            </c:numRef>
          </c:val>
          <c:extLst>
            <c:ext xmlns:c16="http://schemas.microsoft.com/office/drawing/2014/chart" uri="{C3380CC4-5D6E-409C-BE32-E72D297353CC}">
              <c16:uniqueId val="{00000003-AB0F-FE49-9ACE-2BF2302D39F6}"/>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Data!$B$11:$F$11</c:f>
              <c:numCache>
                <c:formatCode>General</c:formatCode>
                <c:ptCount val="5"/>
                <c:pt idx="0">
                  <c:v>59.183673469387756</c:v>
                </c:pt>
                <c:pt idx="1">
                  <c:v>38.775510204081634</c:v>
                </c:pt>
                <c:pt idx="2">
                  <c:v>48.979591836734691</c:v>
                </c:pt>
                <c:pt idx="3">
                  <c:v>26.530612244897959</c:v>
                </c:pt>
                <c:pt idx="4">
                  <c:v>20.408163265306122</c:v>
                </c:pt>
              </c:numCache>
            </c:numRef>
          </c:val>
          <c:extLst>
            <c:ext xmlns:c16="http://schemas.microsoft.com/office/drawing/2014/chart" uri="{C3380CC4-5D6E-409C-BE32-E72D297353CC}">
              <c16:uniqueId val="{00000004-AB0F-FE49-9ACE-2BF2302D39F6}"/>
            </c:ext>
          </c:extLst>
        </c:ser>
        <c:dLbls>
          <c:showLegendKey val="0"/>
          <c:showVal val="0"/>
          <c:showCatName val="0"/>
          <c:showSerName val="0"/>
          <c:showPercent val="0"/>
          <c:showBubbleSize val="0"/>
        </c:dLbls>
        <c:gapWidth val="180"/>
        <c:axId val="154761088"/>
        <c:axId val="154762624"/>
      </c:barChart>
      <c:catAx>
        <c:axId val="154761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solidFill>
                <a:latin typeface="Arial" panose="020B0604020202020204" pitchFamily="34" charset="0"/>
                <a:ea typeface="+mn-ea"/>
                <a:cs typeface="Arial" panose="020B0604020202020204" pitchFamily="34" charset="0"/>
              </a:defRPr>
            </a:pPr>
            <a:endParaRPr lang="en-US"/>
          </a:p>
        </c:txPr>
        <c:crossAx val="154762624"/>
        <c:crosses val="autoZero"/>
        <c:auto val="1"/>
        <c:lblAlgn val="ctr"/>
        <c:lblOffset val="100"/>
        <c:noMultiLvlLbl val="0"/>
      </c:catAx>
      <c:valAx>
        <c:axId val="154762624"/>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r>
                  <a:rPr lang="en-US" sz="1800" b="0">
                    <a:latin typeface="Arial" panose="020B0604020202020204" pitchFamily="34" charset="0"/>
                    <a:cs typeface="Arial" panose="020B0604020202020204" pitchFamily="34" charset="0"/>
                  </a:rPr>
                  <a:t>% SUBJECTS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547610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dk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CONTROL</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Data!$B$19:$F$19</c:f>
              <c:numCache>
                <c:formatCode>General</c:formatCode>
                <c:ptCount val="5"/>
                <c:pt idx="0">
                  <c:v>40</c:v>
                </c:pt>
                <c:pt idx="1">
                  <c:v>0</c:v>
                </c:pt>
                <c:pt idx="2">
                  <c:v>0</c:v>
                </c:pt>
                <c:pt idx="3">
                  <c:v>0</c:v>
                </c:pt>
                <c:pt idx="4">
                  <c:v>10</c:v>
                </c:pt>
              </c:numCache>
            </c:numRef>
          </c:val>
          <c:extLst>
            <c:ext xmlns:c16="http://schemas.microsoft.com/office/drawing/2014/chart" uri="{C3380CC4-5D6E-409C-BE32-E72D297353CC}">
              <c16:uniqueId val="{00000000-9A0A-224C-A3AA-C65959504F0C}"/>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Data!$B$20:$F$20</c:f>
              <c:numCache>
                <c:formatCode>General</c:formatCode>
                <c:ptCount val="5"/>
                <c:pt idx="0">
                  <c:v>30</c:v>
                </c:pt>
                <c:pt idx="1">
                  <c:v>30</c:v>
                </c:pt>
                <c:pt idx="2">
                  <c:v>0</c:v>
                </c:pt>
                <c:pt idx="3">
                  <c:v>0</c:v>
                </c:pt>
                <c:pt idx="4">
                  <c:v>0</c:v>
                </c:pt>
              </c:numCache>
            </c:numRef>
          </c:val>
          <c:extLst>
            <c:ext xmlns:c16="http://schemas.microsoft.com/office/drawing/2014/chart" uri="{C3380CC4-5D6E-409C-BE32-E72D297353CC}">
              <c16:uniqueId val="{00000001-9A0A-224C-A3AA-C65959504F0C}"/>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Data!$B$21:$F$21</c:f>
              <c:numCache>
                <c:formatCode>General</c:formatCode>
                <c:ptCount val="5"/>
                <c:pt idx="0">
                  <c:v>30</c:v>
                </c:pt>
                <c:pt idx="1">
                  <c:v>20</c:v>
                </c:pt>
                <c:pt idx="2">
                  <c:v>0</c:v>
                </c:pt>
                <c:pt idx="3">
                  <c:v>0</c:v>
                </c:pt>
                <c:pt idx="4">
                  <c:v>0</c:v>
                </c:pt>
              </c:numCache>
            </c:numRef>
          </c:val>
          <c:extLst>
            <c:ext xmlns:c16="http://schemas.microsoft.com/office/drawing/2014/chart" uri="{C3380CC4-5D6E-409C-BE32-E72D297353CC}">
              <c16:uniqueId val="{00000002-9A0A-224C-A3AA-C65959504F0C}"/>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Data!$B$22:$F$22</c:f>
              <c:numCache>
                <c:formatCode>General</c:formatCode>
                <c:ptCount val="5"/>
                <c:pt idx="0">
                  <c:v>10</c:v>
                </c:pt>
                <c:pt idx="1">
                  <c:v>20</c:v>
                </c:pt>
                <c:pt idx="2">
                  <c:v>0</c:v>
                </c:pt>
                <c:pt idx="3">
                  <c:v>0</c:v>
                </c:pt>
                <c:pt idx="4">
                  <c:v>0</c:v>
                </c:pt>
              </c:numCache>
            </c:numRef>
          </c:val>
          <c:extLst>
            <c:ext xmlns:c16="http://schemas.microsoft.com/office/drawing/2014/chart" uri="{C3380CC4-5D6E-409C-BE32-E72D297353CC}">
              <c16:uniqueId val="{00000003-9A0A-224C-A3AA-C65959504F0C}"/>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Data!$B$23:$F$23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4-9A0A-224C-A3AA-C65959504F0C}"/>
            </c:ext>
          </c:extLst>
        </c:ser>
        <c:dLbls>
          <c:showLegendKey val="0"/>
          <c:showVal val="0"/>
          <c:showCatName val="0"/>
          <c:showSerName val="0"/>
          <c:showPercent val="0"/>
          <c:showBubbleSize val="0"/>
        </c:dLbls>
        <c:gapWidth val="180"/>
        <c:axId val="153896064"/>
        <c:axId val="153897600"/>
      </c:barChart>
      <c:catAx>
        <c:axId val="153896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897600"/>
        <c:crosses val="autoZero"/>
        <c:auto val="1"/>
        <c:lblAlgn val="ctr"/>
        <c:lblOffset val="100"/>
        <c:noMultiLvlLbl val="0"/>
      </c:catAx>
      <c:valAx>
        <c:axId val="15389760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538960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CONTROL</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Data!$B$19:$F$19</c:f>
              <c:numCache>
                <c:formatCode>General</c:formatCode>
                <c:ptCount val="5"/>
                <c:pt idx="0">
                  <c:v>40</c:v>
                </c:pt>
                <c:pt idx="1">
                  <c:v>0</c:v>
                </c:pt>
                <c:pt idx="2">
                  <c:v>0</c:v>
                </c:pt>
                <c:pt idx="3">
                  <c:v>0</c:v>
                </c:pt>
                <c:pt idx="4">
                  <c:v>10</c:v>
                </c:pt>
              </c:numCache>
            </c:numRef>
          </c:val>
          <c:extLst>
            <c:ext xmlns:c16="http://schemas.microsoft.com/office/drawing/2014/chart" uri="{C3380CC4-5D6E-409C-BE32-E72D297353CC}">
              <c16:uniqueId val="{00000000-9A0A-224C-A3AA-C65959504F0C}"/>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Data!$B$20:$F$20</c:f>
              <c:numCache>
                <c:formatCode>General</c:formatCode>
                <c:ptCount val="5"/>
                <c:pt idx="0">
                  <c:v>30</c:v>
                </c:pt>
                <c:pt idx="1">
                  <c:v>30</c:v>
                </c:pt>
                <c:pt idx="2">
                  <c:v>0</c:v>
                </c:pt>
                <c:pt idx="3">
                  <c:v>0</c:v>
                </c:pt>
                <c:pt idx="4">
                  <c:v>0</c:v>
                </c:pt>
              </c:numCache>
            </c:numRef>
          </c:val>
          <c:extLst>
            <c:ext xmlns:c16="http://schemas.microsoft.com/office/drawing/2014/chart" uri="{C3380CC4-5D6E-409C-BE32-E72D297353CC}">
              <c16:uniqueId val="{00000001-9A0A-224C-A3AA-C65959504F0C}"/>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Data!$B$21:$F$21</c:f>
              <c:numCache>
                <c:formatCode>General</c:formatCode>
                <c:ptCount val="5"/>
                <c:pt idx="0">
                  <c:v>30</c:v>
                </c:pt>
                <c:pt idx="1">
                  <c:v>20</c:v>
                </c:pt>
                <c:pt idx="2">
                  <c:v>0</c:v>
                </c:pt>
                <c:pt idx="3">
                  <c:v>0</c:v>
                </c:pt>
                <c:pt idx="4">
                  <c:v>0</c:v>
                </c:pt>
              </c:numCache>
            </c:numRef>
          </c:val>
          <c:extLst>
            <c:ext xmlns:c16="http://schemas.microsoft.com/office/drawing/2014/chart" uri="{C3380CC4-5D6E-409C-BE32-E72D297353CC}">
              <c16:uniqueId val="{00000002-9A0A-224C-A3AA-C65959504F0C}"/>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Data!$B$22:$F$22</c:f>
              <c:numCache>
                <c:formatCode>General</c:formatCode>
                <c:ptCount val="5"/>
                <c:pt idx="0">
                  <c:v>10</c:v>
                </c:pt>
                <c:pt idx="1">
                  <c:v>20</c:v>
                </c:pt>
                <c:pt idx="2">
                  <c:v>0</c:v>
                </c:pt>
                <c:pt idx="3">
                  <c:v>0</c:v>
                </c:pt>
                <c:pt idx="4">
                  <c:v>0</c:v>
                </c:pt>
              </c:numCache>
            </c:numRef>
          </c:val>
          <c:extLst>
            <c:ext xmlns:c16="http://schemas.microsoft.com/office/drawing/2014/chart" uri="{C3380CC4-5D6E-409C-BE32-E72D297353CC}">
              <c16:uniqueId val="{00000003-9A0A-224C-A3AA-C65959504F0C}"/>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Data!$B$23:$F$23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4-9A0A-224C-A3AA-C65959504F0C}"/>
            </c:ext>
          </c:extLst>
        </c:ser>
        <c:dLbls>
          <c:showLegendKey val="0"/>
          <c:showVal val="0"/>
          <c:showCatName val="0"/>
          <c:showSerName val="0"/>
          <c:showPercent val="0"/>
          <c:showBubbleSize val="0"/>
        </c:dLbls>
        <c:gapWidth val="180"/>
        <c:axId val="153597440"/>
        <c:axId val="153598976"/>
      </c:barChart>
      <c:catAx>
        <c:axId val="153597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598976"/>
        <c:crosses val="autoZero"/>
        <c:auto val="1"/>
        <c:lblAlgn val="ctr"/>
        <c:lblOffset val="100"/>
        <c:noMultiLvlLbl val="0"/>
      </c:catAx>
      <c:valAx>
        <c:axId val="153598976"/>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535974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Data!$B$7:$F$7</c:f>
              <c:numCache>
                <c:formatCode>General</c:formatCode>
                <c:ptCount val="5"/>
                <c:pt idx="0">
                  <c:v>81.632653061224488</c:v>
                </c:pt>
                <c:pt idx="1">
                  <c:v>34.693877551020407</c:v>
                </c:pt>
                <c:pt idx="2">
                  <c:v>28.571428571428569</c:v>
                </c:pt>
                <c:pt idx="3">
                  <c:v>24.489795918367346</c:v>
                </c:pt>
                <c:pt idx="4">
                  <c:v>30.612244897959183</c:v>
                </c:pt>
              </c:numCache>
            </c:numRef>
          </c:val>
          <c:extLst>
            <c:ext xmlns:c16="http://schemas.microsoft.com/office/drawing/2014/chart" uri="{C3380CC4-5D6E-409C-BE32-E72D297353CC}">
              <c16:uniqueId val="{00000000-D0FE-2244-B42B-498B1A414D74}"/>
            </c:ext>
          </c:extLst>
        </c:ser>
        <c:ser>
          <c:idx val="1"/>
          <c:order val="1"/>
          <c:tx>
            <c:strRef>
              <c:f>Data!$A$20</c:f>
              <c:strCache>
                <c:ptCount val="1"/>
                <c:pt idx="0">
                  <c:v>T2</c:v>
                </c:pt>
              </c:strCache>
            </c:strRef>
          </c:tx>
          <c:spPr>
            <a:solidFill>
              <a:schemeClr val="bg2">
                <a:lumMod val="75000"/>
              </a:schemeClr>
            </a:solidFill>
            <a:ln w="9525" cap="flat" cmpd="sng" algn="ctr">
              <a:solidFill>
                <a:schemeClr val="bg1">
                  <a:lumMod val="95000"/>
                </a:schemeClr>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Data!$B$8:$F$8</c:f>
              <c:numCache>
                <c:formatCode>General</c:formatCode>
                <c:ptCount val="5"/>
                <c:pt idx="0">
                  <c:v>77.551020408163268</c:v>
                </c:pt>
                <c:pt idx="1">
                  <c:v>57.142857142857139</c:v>
                </c:pt>
                <c:pt idx="2">
                  <c:v>40.816326530612244</c:v>
                </c:pt>
                <c:pt idx="3">
                  <c:v>18.367346938775512</c:v>
                </c:pt>
                <c:pt idx="4">
                  <c:v>26.530612244897959</c:v>
                </c:pt>
              </c:numCache>
            </c:numRef>
          </c:val>
          <c:extLst>
            <c:ext xmlns:c16="http://schemas.microsoft.com/office/drawing/2014/chart" uri="{C3380CC4-5D6E-409C-BE32-E72D297353CC}">
              <c16:uniqueId val="{00000001-D0FE-2244-B42B-498B1A414D74}"/>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Data!$B$9:$F$9</c:f>
              <c:numCache>
                <c:formatCode>General</c:formatCode>
                <c:ptCount val="5"/>
                <c:pt idx="0">
                  <c:v>79.591836734693871</c:v>
                </c:pt>
                <c:pt idx="1">
                  <c:v>40.816326530612244</c:v>
                </c:pt>
                <c:pt idx="2">
                  <c:v>38.775510204081634</c:v>
                </c:pt>
                <c:pt idx="3">
                  <c:v>32.653061224489797</c:v>
                </c:pt>
                <c:pt idx="4">
                  <c:v>26.530612244897959</c:v>
                </c:pt>
              </c:numCache>
            </c:numRef>
          </c:val>
          <c:extLst>
            <c:ext xmlns:c16="http://schemas.microsoft.com/office/drawing/2014/chart" uri="{C3380CC4-5D6E-409C-BE32-E72D297353CC}">
              <c16:uniqueId val="{00000002-D0FE-2244-B42B-498B1A414D74}"/>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Data!$B$10:$F$10</c:f>
              <c:numCache>
                <c:formatCode>General</c:formatCode>
                <c:ptCount val="5"/>
                <c:pt idx="0">
                  <c:v>63.265306122448983</c:v>
                </c:pt>
                <c:pt idx="1">
                  <c:v>38.775510204081634</c:v>
                </c:pt>
                <c:pt idx="2">
                  <c:v>32.653061224489797</c:v>
                </c:pt>
                <c:pt idx="3">
                  <c:v>34.693877551020407</c:v>
                </c:pt>
                <c:pt idx="4">
                  <c:v>30.612244897959183</c:v>
                </c:pt>
              </c:numCache>
            </c:numRef>
          </c:val>
          <c:extLst>
            <c:ext xmlns:c16="http://schemas.microsoft.com/office/drawing/2014/chart" uri="{C3380CC4-5D6E-409C-BE32-E72D297353CC}">
              <c16:uniqueId val="{00000003-D0FE-2244-B42B-498B1A414D74}"/>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Data!$B$11:$F$11</c:f>
              <c:numCache>
                <c:formatCode>General</c:formatCode>
                <c:ptCount val="5"/>
                <c:pt idx="0">
                  <c:v>59.183673469387756</c:v>
                </c:pt>
                <c:pt idx="1">
                  <c:v>38.775510204081634</c:v>
                </c:pt>
                <c:pt idx="2">
                  <c:v>48.979591836734691</c:v>
                </c:pt>
                <c:pt idx="3">
                  <c:v>26.530612244897959</c:v>
                </c:pt>
                <c:pt idx="4">
                  <c:v>20.408163265306122</c:v>
                </c:pt>
              </c:numCache>
            </c:numRef>
          </c:val>
          <c:extLst>
            <c:ext xmlns:c16="http://schemas.microsoft.com/office/drawing/2014/chart" uri="{C3380CC4-5D6E-409C-BE32-E72D297353CC}">
              <c16:uniqueId val="{00000004-D0FE-2244-B42B-498B1A414D74}"/>
            </c:ext>
          </c:extLst>
        </c:ser>
        <c:dLbls>
          <c:showLegendKey val="0"/>
          <c:showVal val="0"/>
          <c:showCatName val="0"/>
          <c:showSerName val="0"/>
          <c:showPercent val="0"/>
          <c:showBubbleSize val="0"/>
        </c:dLbls>
        <c:gapWidth val="180"/>
        <c:axId val="153948544"/>
        <c:axId val="153950080"/>
      </c:barChart>
      <c:catAx>
        <c:axId val="153948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solidFill>
                <a:latin typeface="Arial" panose="020B0604020202020204" pitchFamily="34" charset="0"/>
                <a:ea typeface="+mn-ea"/>
                <a:cs typeface="Arial" panose="020B0604020202020204" pitchFamily="34" charset="0"/>
              </a:defRPr>
            </a:pPr>
            <a:endParaRPr lang="en-US"/>
          </a:p>
        </c:txPr>
        <c:crossAx val="153950080"/>
        <c:crosses val="autoZero"/>
        <c:auto val="1"/>
        <c:lblAlgn val="ctr"/>
        <c:lblOffset val="100"/>
        <c:noMultiLvlLbl val="0"/>
      </c:catAx>
      <c:valAx>
        <c:axId val="15395008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r>
                  <a:rPr lang="en-US" sz="1800" b="0">
                    <a:latin typeface="Arial" panose="020B0604020202020204" pitchFamily="34" charset="0"/>
                    <a:cs typeface="Arial" panose="020B0604020202020204" pitchFamily="34" charset="0"/>
                  </a:rPr>
                  <a:t>% SUBJECTS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53948544"/>
        <c:crosses val="autoZero"/>
        <c:crossBetween val="between"/>
        <c:majorUnit val="20"/>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solidFill>
            <a:schemeClr val="dk1"/>
          </a:solidFil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9142-E14F-8699-E70649B80CAF}"/>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9142-E14F-8699-E70649B80CAF}"/>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9142-E14F-8699-E70649B80CAF}"/>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9142-E14F-8699-E70649B80CAF}"/>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9142-E14F-8699-E70649B80CAF}"/>
            </c:ext>
          </c:extLst>
        </c:ser>
        <c:dLbls>
          <c:showLegendKey val="0"/>
          <c:showVal val="0"/>
          <c:showCatName val="0"/>
          <c:showSerName val="0"/>
          <c:showPercent val="0"/>
          <c:showBubbleSize val="0"/>
        </c:dLbls>
        <c:gapWidth val="180"/>
        <c:axId val="154799104"/>
        <c:axId val="154809088"/>
      </c:barChart>
      <c:catAx>
        <c:axId val="154799104"/>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0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809088"/>
        <c:crosses val="autoZero"/>
        <c:auto val="0"/>
        <c:lblAlgn val="ctr"/>
        <c:lblOffset val="100"/>
        <c:noMultiLvlLbl val="0"/>
      </c:catAx>
      <c:valAx>
        <c:axId val="154809088"/>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799104"/>
        <c:crosses val="autoZero"/>
        <c:crossBetween val="between"/>
        <c:majorUnit val="20"/>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chemeClr val="dk1"/>
                </a:solidFill>
                <a:latin typeface="Arial" panose="020B0604020202020204" pitchFamily="34" charset="0"/>
                <a:ea typeface="+mn-ea"/>
                <a:cs typeface="Arial" panose="020B0604020202020204" pitchFamily="34" charset="0"/>
              </a:defRPr>
            </a:pPr>
            <a:r>
              <a:rPr lang="en-US" sz="3600" b="0" dirty="0">
                <a:latin typeface="Arial" panose="020B0604020202020204" pitchFamily="34" charset="0"/>
                <a:cs typeface="Arial" panose="020B0604020202020204" pitchFamily="34" charset="0"/>
              </a:rPr>
              <a:t>ME/CFS (n=49)</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Data!$B$7:$F$7</c:f>
              <c:numCache>
                <c:formatCode>General</c:formatCode>
                <c:ptCount val="5"/>
                <c:pt idx="0">
                  <c:v>81.632653061224488</c:v>
                </c:pt>
                <c:pt idx="1">
                  <c:v>34.693877551020407</c:v>
                </c:pt>
                <c:pt idx="2">
                  <c:v>28.571428571428569</c:v>
                </c:pt>
                <c:pt idx="3">
                  <c:v>24.489795918367346</c:v>
                </c:pt>
                <c:pt idx="4">
                  <c:v>30.612244897959183</c:v>
                </c:pt>
              </c:numCache>
            </c:numRef>
          </c:val>
          <c:extLst>
            <c:ext xmlns:c16="http://schemas.microsoft.com/office/drawing/2014/chart" uri="{C3380CC4-5D6E-409C-BE32-E72D297353CC}">
              <c16:uniqueId val="{00000000-D0FE-2244-B42B-498B1A414D74}"/>
            </c:ext>
          </c:extLst>
        </c:ser>
        <c:ser>
          <c:idx val="1"/>
          <c:order val="1"/>
          <c:tx>
            <c:strRef>
              <c:f>Data!$A$20</c:f>
              <c:strCache>
                <c:ptCount val="1"/>
                <c:pt idx="0">
                  <c:v>T2</c:v>
                </c:pt>
              </c:strCache>
            </c:strRef>
          </c:tx>
          <c:spPr>
            <a:solidFill>
              <a:schemeClr val="bg2">
                <a:lumMod val="75000"/>
              </a:schemeClr>
            </a:solidFill>
            <a:ln w="9525" cap="flat" cmpd="sng" algn="ctr">
              <a:solidFill>
                <a:schemeClr val="bg1">
                  <a:lumMod val="95000"/>
                </a:schemeClr>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Data!$B$8:$F$8</c:f>
              <c:numCache>
                <c:formatCode>General</c:formatCode>
                <c:ptCount val="5"/>
                <c:pt idx="0">
                  <c:v>77.551020408163268</c:v>
                </c:pt>
                <c:pt idx="1">
                  <c:v>57.142857142857139</c:v>
                </c:pt>
                <c:pt idx="2">
                  <c:v>40.816326530612244</c:v>
                </c:pt>
                <c:pt idx="3">
                  <c:v>18.367346938775512</c:v>
                </c:pt>
                <c:pt idx="4">
                  <c:v>26.530612244897959</c:v>
                </c:pt>
              </c:numCache>
            </c:numRef>
          </c:val>
          <c:extLst>
            <c:ext xmlns:c16="http://schemas.microsoft.com/office/drawing/2014/chart" uri="{C3380CC4-5D6E-409C-BE32-E72D297353CC}">
              <c16:uniqueId val="{00000001-D0FE-2244-B42B-498B1A414D74}"/>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Data!$B$9:$F$9</c:f>
              <c:numCache>
                <c:formatCode>General</c:formatCode>
                <c:ptCount val="5"/>
                <c:pt idx="0">
                  <c:v>79.591836734693871</c:v>
                </c:pt>
                <c:pt idx="1">
                  <c:v>40.816326530612244</c:v>
                </c:pt>
                <c:pt idx="2">
                  <c:v>38.775510204081634</c:v>
                </c:pt>
                <c:pt idx="3">
                  <c:v>32.653061224489797</c:v>
                </c:pt>
                <c:pt idx="4">
                  <c:v>26.530612244897959</c:v>
                </c:pt>
              </c:numCache>
            </c:numRef>
          </c:val>
          <c:extLst>
            <c:ext xmlns:c16="http://schemas.microsoft.com/office/drawing/2014/chart" uri="{C3380CC4-5D6E-409C-BE32-E72D297353CC}">
              <c16:uniqueId val="{00000002-D0FE-2244-B42B-498B1A414D74}"/>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Data!$B$10:$F$10</c:f>
              <c:numCache>
                <c:formatCode>General</c:formatCode>
                <c:ptCount val="5"/>
                <c:pt idx="0">
                  <c:v>63.265306122448983</c:v>
                </c:pt>
                <c:pt idx="1">
                  <c:v>38.775510204081634</c:v>
                </c:pt>
                <c:pt idx="2">
                  <c:v>32.653061224489797</c:v>
                </c:pt>
                <c:pt idx="3">
                  <c:v>34.693877551020407</c:v>
                </c:pt>
                <c:pt idx="4">
                  <c:v>30.612244897959183</c:v>
                </c:pt>
              </c:numCache>
            </c:numRef>
          </c:val>
          <c:extLst>
            <c:ext xmlns:c16="http://schemas.microsoft.com/office/drawing/2014/chart" uri="{C3380CC4-5D6E-409C-BE32-E72D297353CC}">
              <c16:uniqueId val="{00000003-D0FE-2244-B42B-498B1A414D74}"/>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Data!$B$1:$F$1</c:f>
              <c:strCache>
                <c:ptCount val="5"/>
                <c:pt idx="0">
                  <c:v>Fatigue</c:v>
                </c:pt>
                <c:pt idx="1">
                  <c:v>Muscle/Joint Pain</c:v>
                </c:pt>
                <c:pt idx="2">
                  <c:v>Cognitive Dysfunction</c:v>
                </c:pt>
                <c:pt idx="3">
                  <c:v>Decrease in Function</c:v>
                </c:pt>
                <c:pt idx="4">
                  <c:v>Headache</c:v>
                </c:pt>
              </c:strCache>
            </c:strRef>
          </c:cat>
          <c:val>
            <c:numRef>
              <c:f>Data!$B$11:$F$11</c:f>
              <c:numCache>
                <c:formatCode>General</c:formatCode>
                <c:ptCount val="5"/>
                <c:pt idx="0">
                  <c:v>59.183673469387756</c:v>
                </c:pt>
                <c:pt idx="1">
                  <c:v>38.775510204081634</c:v>
                </c:pt>
                <c:pt idx="2">
                  <c:v>48.979591836734691</c:v>
                </c:pt>
                <c:pt idx="3">
                  <c:v>26.530612244897959</c:v>
                </c:pt>
                <c:pt idx="4">
                  <c:v>20.408163265306122</c:v>
                </c:pt>
              </c:numCache>
            </c:numRef>
          </c:val>
          <c:extLst>
            <c:ext xmlns:c16="http://schemas.microsoft.com/office/drawing/2014/chart" uri="{C3380CC4-5D6E-409C-BE32-E72D297353CC}">
              <c16:uniqueId val="{00000004-D0FE-2244-B42B-498B1A414D74}"/>
            </c:ext>
          </c:extLst>
        </c:ser>
        <c:dLbls>
          <c:showLegendKey val="0"/>
          <c:showVal val="0"/>
          <c:showCatName val="0"/>
          <c:showSerName val="0"/>
          <c:showPercent val="0"/>
          <c:showBubbleSize val="0"/>
        </c:dLbls>
        <c:gapWidth val="180"/>
        <c:axId val="153670400"/>
        <c:axId val="153671936"/>
      </c:barChart>
      <c:catAx>
        <c:axId val="153670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solidFill>
                <a:latin typeface="Arial" panose="020B0604020202020204" pitchFamily="34" charset="0"/>
                <a:ea typeface="+mn-ea"/>
                <a:cs typeface="Arial" panose="020B0604020202020204" pitchFamily="34" charset="0"/>
              </a:defRPr>
            </a:pPr>
            <a:endParaRPr lang="en-US"/>
          </a:p>
        </c:txPr>
        <c:crossAx val="153671936"/>
        <c:crosses val="autoZero"/>
        <c:auto val="1"/>
        <c:lblAlgn val="ctr"/>
        <c:lblOffset val="100"/>
        <c:noMultiLvlLbl val="0"/>
      </c:catAx>
      <c:valAx>
        <c:axId val="153671936"/>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r>
                  <a:rPr lang="en-US" sz="1800" b="0">
                    <a:latin typeface="Arial" panose="020B0604020202020204" pitchFamily="34" charset="0"/>
                    <a:cs typeface="Arial" panose="020B0604020202020204" pitchFamily="34" charset="0"/>
                  </a:rPr>
                  <a:t>% SUBJECTS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536704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solidFill>
            <a:schemeClr val="dk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dirty="0">
                <a:solidFill>
                  <a:sysClr val="windowText" lastClr="000000"/>
                </a:solidFill>
                <a:latin typeface="Arial" panose="020B0604020202020204" pitchFamily="34" charset="0"/>
                <a:cs typeface="Arial" panose="020B0604020202020204" pitchFamily="34" charset="0"/>
              </a:rPr>
              <a:t>CONTROL (n=10)</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Data!$A$19</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Data!$B$19:$F$19</c:f>
              <c:numCache>
                <c:formatCode>General</c:formatCode>
                <c:ptCount val="5"/>
                <c:pt idx="0">
                  <c:v>40</c:v>
                </c:pt>
                <c:pt idx="1">
                  <c:v>0</c:v>
                </c:pt>
                <c:pt idx="2">
                  <c:v>0</c:v>
                </c:pt>
                <c:pt idx="3">
                  <c:v>0</c:v>
                </c:pt>
                <c:pt idx="4">
                  <c:v>10</c:v>
                </c:pt>
              </c:numCache>
            </c:numRef>
          </c:val>
          <c:extLst>
            <c:ext xmlns:c16="http://schemas.microsoft.com/office/drawing/2014/chart" uri="{C3380CC4-5D6E-409C-BE32-E72D297353CC}">
              <c16:uniqueId val="{00000000-3E50-9D42-A386-78F04DB347EC}"/>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Data!$B$20:$F$20</c:f>
              <c:numCache>
                <c:formatCode>General</c:formatCode>
                <c:ptCount val="5"/>
                <c:pt idx="0">
                  <c:v>30</c:v>
                </c:pt>
                <c:pt idx="1">
                  <c:v>30</c:v>
                </c:pt>
                <c:pt idx="2">
                  <c:v>0</c:v>
                </c:pt>
                <c:pt idx="3">
                  <c:v>0</c:v>
                </c:pt>
                <c:pt idx="4">
                  <c:v>0</c:v>
                </c:pt>
              </c:numCache>
            </c:numRef>
          </c:val>
          <c:extLst>
            <c:ext xmlns:c16="http://schemas.microsoft.com/office/drawing/2014/chart" uri="{C3380CC4-5D6E-409C-BE32-E72D297353CC}">
              <c16:uniqueId val="{00000001-3E50-9D42-A386-78F04DB347EC}"/>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Data!$B$21:$F$21</c:f>
              <c:numCache>
                <c:formatCode>General</c:formatCode>
                <c:ptCount val="5"/>
                <c:pt idx="0">
                  <c:v>30</c:v>
                </c:pt>
                <c:pt idx="1">
                  <c:v>20</c:v>
                </c:pt>
                <c:pt idx="2">
                  <c:v>0</c:v>
                </c:pt>
                <c:pt idx="3">
                  <c:v>0</c:v>
                </c:pt>
                <c:pt idx="4">
                  <c:v>0</c:v>
                </c:pt>
              </c:numCache>
            </c:numRef>
          </c:val>
          <c:extLst>
            <c:ext xmlns:c16="http://schemas.microsoft.com/office/drawing/2014/chart" uri="{C3380CC4-5D6E-409C-BE32-E72D297353CC}">
              <c16:uniqueId val="{00000002-3E50-9D42-A386-78F04DB347EC}"/>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Data!$B$22:$F$22</c:f>
              <c:numCache>
                <c:formatCode>General</c:formatCode>
                <c:ptCount val="5"/>
                <c:pt idx="0">
                  <c:v>10</c:v>
                </c:pt>
                <c:pt idx="1">
                  <c:v>20</c:v>
                </c:pt>
                <c:pt idx="2">
                  <c:v>0</c:v>
                </c:pt>
                <c:pt idx="3">
                  <c:v>0</c:v>
                </c:pt>
                <c:pt idx="4">
                  <c:v>0</c:v>
                </c:pt>
              </c:numCache>
            </c:numRef>
          </c:val>
          <c:extLst>
            <c:ext xmlns:c16="http://schemas.microsoft.com/office/drawing/2014/chart" uri="{C3380CC4-5D6E-409C-BE32-E72D297353CC}">
              <c16:uniqueId val="{00000003-3E50-9D42-A386-78F04DB347EC}"/>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Data!$B$13:$F$13</c:f>
              <c:strCache>
                <c:ptCount val="5"/>
                <c:pt idx="0">
                  <c:v>Fatigue</c:v>
                </c:pt>
                <c:pt idx="1">
                  <c:v>Muscle/Joint Pain</c:v>
                </c:pt>
                <c:pt idx="2">
                  <c:v>Cognitive Dysfunction</c:v>
                </c:pt>
                <c:pt idx="3">
                  <c:v>Decrease in Function</c:v>
                </c:pt>
                <c:pt idx="4">
                  <c:v>Headache</c:v>
                </c:pt>
              </c:strCache>
            </c:strRef>
          </c:cat>
          <c:val>
            <c:numRef>
              <c:f>Data!$B$23:$F$23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4-3E50-9D42-A386-78F04DB347EC}"/>
            </c:ext>
          </c:extLst>
        </c:ser>
        <c:dLbls>
          <c:showLegendKey val="0"/>
          <c:showVal val="0"/>
          <c:showCatName val="0"/>
          <c:showSerName val="0"/>
          <c:showPercent val="0"/>
          <c:showBubbleSize val="0"/>
        </c:dLbls>
        <c:gapWidth val="180"/>
        <c:axId val="153329664"/>
        <c:axId val="153331200"/>
      </c:barChart>
      <c:catAx>
        <c:axId val="153329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331200"/>
        <c:crosses val="autoZero"/>
        <c:auto val="1"/>
        <c:lblAlgn val="ctr"/>
        <c:lblOffset val="100"/>
        <c:noMultiLvlLbl val="0"/>
      </c:catAx>
      <c:valAx>
        <c:axId val="15333120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533296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0849-A942-8666-5A7EE82A7636}"/>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0849-A942-8666-5A7EE82A7636}"/>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0849-A942-8666-5A7EE82A7636}"/>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0849-A942-8666-5A7EE82A7636}"/>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0849-A942-8666-5A7EE82A7636}"/>
            </c:ext>
          </c:extLst>
        </c:ser>
        <c:dLbls>
          <c:showLegendKey val="0"/>
          <c:showVal val="0"/>
          <c:showCatName val="0"/>
          <c:showSerName val="0"/>
          <c:showPercent val="0"/>
          <c:showBubbleSize val="0"/>
        </c:dLbls>
        <c:gapWidth val="180"/>
        <c:axId val="153386368"/>
        <c:axId val="153388160"/>
      </c:barChart>
      <c:catAx>
        <c:axId val="153386368"/>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388160"/>
        <c:crosses val="autoZero"/>
        <c:auto val="0"/>
        <c:lblAlgn val="ctr"/>
        <c:lblOffset val="100"/>
        <c:noMultiLvlLbl val="0"/>
      </c:catAx>
      <c:valAx>
        <c:axId val="15338816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3863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F990-6B42-ADED-D4488F84987D}"/>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F990-6B42-ADED-D4488F84987D}"/>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F990-6B42-ADED-D4488F84987D}"/>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F990-6B42-ADED-D4488F84987D}"/>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F990-6B42-ADED-D4488F84987D}"/>
            </c:ext>
          </c:extLst>
        </c:ser>
        <c:dLbls>
          <c:showLegendKey val="0"/>
          <c:showVal val="0"/>
          <c:showCatName val="0"/>
          <c:showSerName val="0"/>
          <c:showPercent val="0"/>
          <c:showBubbleSize val="0"/>
        </c:dLbls>
        <c:gapWidth val="180"/>
        <c:axId val="153438848"/>
        <c:axId val="153452928"/>
      </c:barChart>
      <c:catAx>
        <c:axId val="153438848"/>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452928"/>
        <c:crosses val="autoZero"/>
        <c:auto val="0"/>
        <c:lblAlgn val="ctr"/>
        <c:lblOffset val="100"/>
        <c:noMultiLvlLbl val="0"/>
      </c:catAx>
      <c:valAx>
        <c:axId val="153452928"/>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4388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50B7-A54E-B85D-3A52003ED5C0}"/>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50B7-A54E-B85D-3A52003ED5C0}"/>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50B7-A54E-B85D-3A52003ED5C0}"/>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50B7-A54E-B85D-3A52003ED5C0}"/>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50B7-A54E-B85D-3A52003ED5C0}"/>
            </c:ext>
          </c:extLst>
        </c:ser>
        <c:dLbls>
          <c:showLegendKey val="0"/>
          <c:showVal val="0"/>
          <c:showCatName val="0"/>
          <c:showSerName val="0"/>
          <c:showPercent val="0"/>
          <c:showBubbleSize val="0"/>
        </c:dLbls>
        <c:gapWidth val="180"/>
        <c:axId val="154085248"/>
        <c:axId val="154086784"/>
      </c:barChart>
      <c:catAx>
        <c:axId val="154085248"/>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086784"/>
        <c:crosses val="autoZero"/>
        <c:auto val="0"/>
        <c:lblAlgn val="ctr"/>
        <c:lblOffset val="100"/>
        <c:noMultiLvlLbl val="0"/>
      </c:catAx>
      <c:valAx>
        <c:axId val="154086784"/>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0852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6C83-E943-B4F3-56B87C10A983}"/>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6C83-E943-B4F3-56B87C10A983}"/>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6C83-E943-B4F3-56B87C10A983}"/>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6C83-E943-B4F3-56B87C10A983}"/>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6C83-E943-B4F3-56B87C10A983}"/>
            </c:ext>
          </c:extLst>
        </c:ser>
        <c:dLbls>
          <c:showLegendKey val="0"/>
          <c:showVal val="0"/>
          <c:showCatName val="0"/>
          <c:showSerName val="0"/>
          <c:showPercent val="0"/>
          <c:showBubbleSize val="0"/>
        </c:dLbls>
        <c:gapWidth val="180"/>
        <c:axId val="154141824"/>
        <c:axId val="154143360"/>
      </c:barChart>
      <c:catAx>
        <c:axId val="154141824"/>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143360"/>
        <c:crosses val="autoZero"/>
        <c:auto val="0"/>
        <c:lblAlgn val="ctr"/>
        <c:lblOffset val="100"/>
        <c:noMultiLvlLbl val="0"/>
      </c:catAx>
      <c:valAx>
        <c:axId val="15414336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1418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3600" b="0">
                <a:solidFill>
                  <a:sysClr val="windowText" lastClr="000000"/>
                </a:solidFill>
                <a:latin typeface="Arial" panose="020B0604020202020204" pitchFamily="34" charset="0"/>
                <a:cs typeface="Arial" panose="020B0604020202020204" pitchFamily="34" charset="0"/>
              </a:rPr>
              <a:t>ME/CFS</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Data!$A$7</c:f>
              <c:strCache>
                <c:ptCount val="1"/>
                <c:pt idx="0">
                  <c:v>T1</c:v>
                </c:pt>
              </c:strCache>
            </c:strRef>
          </c:tx>
          <c:spPr>
            <a:solidFill>
              <a:schemeClr val="accent6">
                <a:lumMod val="5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Data!$H$7:$M$7</c:f>
              <c:numCache>
                <c:formatCode>General</c:formatCode>
                <c:ptCount val="6"/>
                <c:pt idx="0">
                  <c:v>20.408163265306122</c:v>
                </c:pt>
                <c:pt idx="1">
                  <c:v>16.326530612244898</c:v>
                </c:pt>
                <c:pt idx="2">
                  <c:v>36.734693877551024</c:v>
                </c:pt>
                <c:pt idx="3">
                  <c:v>14.285714285714285</c:v>
                </c:pt>
                <c:pt idx="4">
                  <c:v>28.571428571428569</c:v>
                </c:pt>
                <c:pt idx="5">
                  <c:v>4.0816326530612246</c:v>
                </c:pt>
              </c:numCache>
            </c:numRef>
          </c:val>
          <c:extLst>
            <c:ext xmlns:c16="http://schemas.microsoft.com/office/drawing/2014/chart" uri="{C3380CC4-5D6E-409C-BE32-E72D297353CC}">
              <c16:uniqueId val="{00000000-F149-8840-8C50-27E7D40F3D49}"/>
            </c:ext>
          </c:extLst>
        </c:ser>
        <c:ser>
          <c:idx val="1"/>
          <c:order val="1"/>
          <c:tx>
            <c:strRef>
              <c:f>Data!$A$20</c:f>
              <c:strCache>
                <c:ptCount val="1"/>
                <c:pt idx="0">
                  <c:v>T2</c:v>
                </c:pt>
              </c:strCache>
            </c:strRef>
          </c:tx>
          <c:spPr>
            <a:solidFill>
              <a:schemeClr val="bg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Data!$H$8:$M$8</c:f>
              <c:numCache>
                <c:formatCode>General</c:formatCode>
                <c:ptCount val="6"/>
                <c:pt idx="0">
                  <c:v>30.612244897959183</c:v>
                </c:pt>
                <c:pt idx="1">
                  <c:v>30.612244897959183</c:v>
                </c:pt>
                <c:pt idx="2">
                  <c:v>12.244897959183673</c:v>
                </c:pt>
                <c:pt idx="3">
                  <c:v>6.1224489795918364</c:v>
                </c:pt>
                <c:pt idx="4">
                  <c:v>8.1632653061224492</c:v>
                </c:pt>
                <c:pt idx="5">
                  <c:v>12.244897959183673</c:v>
                </c:pt>
              </c:numCache>
            </c:numRef>
          </c:val>
          <c:extLst>
            <c:ext xmlns:c16="http://schemas.microsoft.com/office/drawing/2014/chart" uri="{C3380CC4-5D6E-409C-BE32-E72D297353CC}">
              <c16:uniqueId val="{00000001-F149-8840-8C50-27E7D40F3D49}"/>
            </c:ext>
          </c:extLst>
        </c:ser>
        <c:ser>
          <c:idx val="2"/>
          <c:order val="2"/>
          <c:tx>
            <c:strRef>
              <c:f>Data!$A$21</c:f>
              <c:strCache>
                <c:ptCount val="1"/>
                <c:pt idx="0">
                  <c:v>T3</c:v>
                </c:pt>
              </c:strCache>
            </c:strRef>
          </c:tx>
          <c:spPr>
            <a:solidFill>
              <a:schemeClr val="accent2">
                <a:lumMod val="40000"/>
                <a:lumOff val="60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Data!$H$9:$M$9</c:f>
              <c:numCache>
                <c:formatCode>General</c:formatCode>
                <c:ptCount val="6"/>
                <c:pt idx="0">
                  <c:v>16.326530612244898</c:v>
                </c:pt>
                <c:pt idx="1">
                  <c:v>14.285714285714285</c:v>
                </c:pt>
                <c:pt idx="2">
                  <c:v>20.408163265306122</c:v>
                </c:pt>
                <c:pt idx="3">
                  <c:v>24.489795918367346</c:v>
                </c:pt>
                <c:pt idx="4">
                  <c:v>18.367346938775512</c:v>
                </c:pt>
                <c:pt idx="5">
                  <c:v>12.244897959183673</c:v>
                </c:pt>
              </c:numCache>
            </c:numRef>
          </c:val>
          <c:extLst>
            <c:ext xmlns:c16="http://schemas.microsoft.com/office/drawing/2014/chart" uri="{C3380CC4-5D6E-409C-BE32-E72D297353CC}">
              <c16:uniqueId val="{00000002-F149-8840-8C50-27E7D40F3D49}"/>
            </c:ext>
          </c:extLst>
        </c:ser>
        <c:ser>
          <c:idx val="3"/>
          <c:order val="3"/>
          <c:tx>
            <c:strRef>
              <c:f>Data!$A$22</c:f>
              <c:strCache>
                <c:ptCount val="1"/>
                <c:pt idx="0">
                  <c:v>T4</c:v>
                </c:pt>
              </c:strCache>
            </c:strRef>
          </c:tx>
          <c:spPr>
            <a:solidFill>
              <a:schemeClr val="accent2">
                <a:lumMod val="7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Data!$H$10:$M$10</c:f>
              <c:numCache>
                <c:formatCode>General</c:formatCode>
                <c:ptCount val="6"/>
                <c:pt idx="0">
                  <c:v>36.734693877551024</c:v>
                </c:pt>
                <c:pt idx="1">
                  <c:v>32.653061224489797</c:v>
                </c:pt>
                <c:pt idx="2">
                  <c:v>20.408163265306122</c:v>
                </c:pt>
                <c:pt idx="3">
                  <c:v>14.285714285714285</c:v>
                </c:pt>
                <c:pt idx="4">
                  <c:v>12.244897959183673</c:v>
                </c:pt>
                <c:pt idx="5">
                  <c:v>10.204081632653061</c:v>
                </c:pt>
              </c:numCache>
            </c:numRef>
          </c:val>
          <c:extLst>
            <c:ext xmlns:c16="http://schemas.microsoft.com/office/drawing/2014/chart" uri="{C3380CC4-5D6E-409C-BE32-E72D297353CC}">
              <c16:uniqueId val="{00000003-F149-8840-8C50-27E7D40F3D49}"/>
            </c:ext>
          </c:extLst>
        </c:ser>
        <c:ser>
          <c:idx val="4"/>
          <c:order val="4"/>
          <c:tx>
            <c:strRef>
              <c:f>Data!$A$23</c:f>
              <c:strCache>
                <c:ptCount val="1"/>
                <c:pt idx="0">
                  <c:v>T5</c:v>
                </c:pt>
              </c:strCache>
            </c:strRef>
          </c:tx>
          <c:spPr>
            <a:solidFill>
              <a:schemeClr val="tx2">
                <a:lumMod val="85000"/>
                <a:lumOff val="15000"/>
              </a:schemeClr>
            </a:solidFill>
            <a:ln w="9525" cap="flat" cmpd="sng" algn="ctr">
              <a:solidFill>
                <a:schemeClr val="bg1"/>
              </a:solidFill>
              <a:round/>
            </a:ln>
            <a:effectLst/>
          </c:spPr>
          <c:invertIfNegative val="0"/>
          <c:cat>
            <c:strRef>
              <c:f>Data!$H$1:$M$1</c:f>
              <c:strCache>
                <c:ptCount val="6"/>
                <c:pt idx="0">
                  <c:v>Sleep Disturbances</c:v>
                </c:pt>
                <c:pt idx="1">
                  <c:v>Pain</c:v>
                </c:pt>
                <c:pt idx="2">
                  <c:v>Weakness</c:v>
                </c:pt>
                <c:pt idx="3">
                  <c:v>Cardiopulmonary</c:v>
                </c:pt>
                <c:pt idx="4">
                  <c:v>Light-headedness</c:v>
                </c:pt>
                <c:pt idx="5">
                  <c:v>Flu-like Symptoms</c:v>
                </c:pt>
              </c:strCache>
            </c:strRef>
          </c:cat>
          <c:val>
            <c:numRef>
              <c:f>Data!$H$11:$M$11</c:f>
              <c:numCache>
                <c:formatCode>General</c:formatCode>
                <c:ptCount val="6"/>
                <c:pt idx="0">
                  <c:v>26.530612244897959</c:v>
                </c:pt>
                <c:pt idx="1">
                  <c:v>32.653061224489797</c:v>
                </c:pt>
                <c:pt idx="2">
                  <c:v>22.448979591836736</c:v>
                </c:pt>
                <c:pt idx="3">
                  <c:v>20.408163265306122</c:v>
                </c:pt>
                <c:pt idx="4">
                  <c:v>12.244897959183673</c:v>
                </c:pt>
                <c:pt idx="5">
                  <c:v>16.326530612244898</c:v>
                </c:pt>
              </c:numCache>
            </c:numRef>
          </c:val>
          <c:extLst>
            <c:ext xmlns:c16="http://schemas.microsoft.com/office/drawing/2014/chart" uri="{C3380CC4-5D6E-409C-BE32-E72D297353CC}">
              <c16:uniqueId val="{00000004-F149-8840-8C50-27E7D40F3D49}"/>
            </c:ext>
          </c:extLst>
        </c:ser>
        <c:dLbls>
          <c:showLegendKey val="0"/>
          <c:showVal val="0"/>
          <c:showCatName val="0"/>
          <c:showSerName val="0"/>
          <c:showPercent val="0"/>
          <c:showBubbleSize val="0"/>
        </c:dLbls>
        <c:gapWidth val="180"/>
        <c:axId val="154194304"/>
        <c:axId val="154195840"/>
      </c:barChart>
      <c:catAx>
        <c:axId val="154194304"/>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5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195840"/>
        <c:crosses val="autoZero"/>
        <c:auto val="0"/>
        <c:lblAlgn val="ctr"/>
        <c:lblOffset val="100"/>
        <c:noMultiLvlLbl val="0"/>
      </c:catAx>
      <c:valAx>
        <c:axId val="154195840"/>
        <c:scaling>
          <c:orientation val="minMax"/>
          <c:max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800" b="0">
                    <a:solidFill>
                      <a:sysClr val="windowText" lastClr="000000"/>
                    </a:solidFill>
                    <a:latin typeface="Arial" panose="020B0604020202020204" pitchFamily="34" charset="0"/>
                    <a:cs typeface="Arial" panose="020B0604020202020204" pitchFamily="34" charset="0"/>
                  </a:rPr>
                  <a:t>% SUBJECTS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41943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808C2-2E30-405B-A70C-8A8E7E8FB46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3095FC8-FE73-4C51-A9B1-EDBA7F8F07EC}">
      <dgm:prSet/>
      <dgm:spPr/>
      <dgm:t>
        <a:bodyPr/>
        <a:lstStyle/>
        <a:p>
          <a:r>
            <a:rPr lang="en-US"/>
            <a:t>Exacerbation of Symptoms</a:t>
          </a:r>
        </a:p>
      </dgm:t>
    </dgm:pt>
    <dgm:pt modelId="{FC128213-39C5-41DF-814C-FC41F7261FD6}" type="parTrans" cxnId="{DB32D58C-A47A-4512-BAE5-0FF7C7D21B9C}">
      <dgm:prSet/>
      <dgm:spPr/>
      <dgm:t>
        <a:bodyPr/>
        <a:lstStyle/>
        <a:p>
          <a:endParaRPr lang="en-US"/>
        </a:p>
      </dgm:t>
    </dgm:pt>
    <dgm:pt modelId="{D1D1E584-38F2-4B61-A4F0-D0DD084C38FC}" type="sibTrans" cxnId="{DB32D58C-A47A-4512-BAE5-0FF7C7D21B9C}">
      <dgm:prSet/>
      <dgm:spPr/>
      <dgm:t>
        <a:bodyPr/>
        <a:lstStyle/>
        <a:p>
          <a:endParaRPr lang="en-US"/>
        </a:p>
      </dgm:t>
    </dgm:pt>
    <dgm:pt modelId="{3CD19A1A-748E-4677-ADD0-8F88D302B0A4}">
      <dgm:prSet/>
      <dgm:spPr/>
      <dgm:t>
        <a:bodyPr/>
        <a:lstStyle/>
        <a:p>
          <a:r>
            <a:rPr lang="en-US"/>
            <a:t>Flare up</a:t>
          </a:r>
        </a:p>
      </dgm:t>
    </dgm:pt>
    <dgm:pt modelId="{29928C80-0A05-482A-8420-451677BDF86F}" type="parTrans" cxnId="{2AD0E09C-C42A-4069-AE72-75771D81570C}">
      <dgm:prSet/>
      <dgm:spPr/>
      <dgm:t>
        <a:bodyPr/>
        <a:lstStyle/>
        <a:p>
          <a:endParaRPr lang="en-US"/>
        </a:p>
      </dgm:t>
    </dgm:pt>
    <dgm:pt modelId="{CC0D17BE-C274-41F2-A772-4889B0D98A23}" type="sibTrans" cxnId="{2AD0E09C-C42A-4069-AE72-75771D81570C}">
      <dgm:prSet/>
      <dgm:spPr/>
      <dgm:t>
        <a:bodyPr/>
        <a:lstStyle/>
        <a:p>
          <a:endParaRPr lang="en-US"/>
        </a:p>
      </dgm:t>
    </dgm:pt>
    <dgm:pt modelId="{0C034BF2-CB74-440C-8415-85088FA1CF12}">
      <dgm:prSet/>
      <dgm:spPr/>
      <dgm:t>
        <a:bodyPr/>
        <a:lstStyle/>
        <a:p>
          <a:r>
            <a:rPr lang="en-US"/>
            <a:t>Worsening feeling and symptoms</a:t>
          </a:r>
        </a:p>
      </dgm:t>
    </dgm:pt>
    <dgm:pt modelId="{9D47BE75-8127-4E9A-BBB6-EDE65ED319DC}" type="parTrans" cxnId="{C549A334-4761-452B-95CE-50362C11F442}">
      <dgm:prSet/>
      <dgm:spPr/>
      <dgm:t>
        <a:bodyPr/>
        <a:lstStyle/>
        <a:p>
          <a:endParaRPr lang="en-US"/>
        </a:p>
      </dgm:t>
    </dgm:pt>
    <dgm:pt modelId="{00E90CFB-2F7B-4F17-A0EE-0B6D4F2BF1D2}" type="sibTrans" cxnId="{C549A334-4761-452B-95CE-50362C11F442}">
      <dgm:prSet/>
      <dgm:spPr/>
      <dgm:t>
        <a:bodyPr/>
        <a:lstStyle/>
        <a:p>
          <a:endParaRPr lang="en-US"/>
        </a:p>
      </dgm:t>
    </dgm:pt>
    <dgm:pt modelId="{14F8F923-5225-43EA-AE62-AA491E738176}">
      <dgm:prSet/>
      <dgm:spPr/>
      <dgm:t>
        <a:bodyPr/>
        <a:lstStyle/>
        <a:p>
          <a:r>
            <a:rPr lang="en-US" dirty="0"/>
            <a:t>Many are </a:t>
          </a:r>
          <a:r>
            <a:rPr lang="en-US" dirty="0" smtClean="0"/>
            <a:t>patient-reported </a:t>
          </a:r>
          <a:r>
            <a:rPr lang="en-US" dirty="0"/>
            <a:t>and subjective</a:t>
          </a:r>
        </a:p>
      </dgm:t>
    </dgm:pt>
    <dgm:pt modelId="{8541A62B-43E7-466D-A063-FA0FE1E2F384}" type="parTrans" cxnId="{5C42116A-4003-409A-BACD-ED7D12F2B0B4}">
      <dgm:prSet/>
      <dgm:spPr/>
      <dgm:t>
        <a:bodyPr/>
        <a:lstStyle/>
        <a:p>
          <a:endParaRPr lang="en-US"/>
        </a:p>
      </dgm:t>
    </dgm:pt>
    <dgm:pt modelId="{F28F096E-7165-41ED-8674-0AEB9EDDFD08}" type="sibTrans" cxnId="{5C42116A-4003-409A-BACD-ED7D12F2B0B4}">
      <dgm:prSet/>
      <dgm:spPr/>
      <dgm:t>
        <a:bodyPr/>
        <a:lstStyle/>
        <a:p>
          <a:endParaRPr lang="en-US"/>
        </a:p>
      </dgm:t>
    </dgm:pt>
    <dgm:pt modelId="{74F4F0D5-2D06-4D2A-86EF-74DEFBF5A032}">
      <dgm:prSet/>
      <dgm:spPr/>
      <dgm:t>
        <a:bodyPr/>
        <a:lstStyle/>
        <a:p>
          <a:r>
            <a:rPr lang="en-US"/>
            <a:t>Waxing and waning – inconsistent</a:t>
          </a:r>
        </a:p>
      </dgm:t>
    </dgm:pt>
    <dgm:pt modelId="{B8D0E8B1-5523-4432-A326-ECF2B3F17DE3}" type="parTrans" cxnId="{CB008A77-6302-473C-8738-464BC1D5C851}">
      <dgm:prSet/>
      <dgm:spPr/>
      <dgm:t>
        <a:bodyPr/>
        <a:lstStyle/>
        <a:p>
          <a:endParaRPr lang="en-US"/>
        </a:p>
      </dgm:t>
    </dgm:pt>
    <dgm:pt modelId="{8310B75A-E8A4-4D6A-AA42-8ED91030B893}" type="sibTrans" cxnId="{CB008A77-6302-473C-8738-464BC1D5C851}">
      <dgm:prSet/>
      <dgm:spPr/>
      <dgm:t>
        <a:bodyPr/>
        <a:lstStyle/>
        <a:p>
          <a:endParaRPr lang="en-US"/>
        </a:p>
      </dgm:t>
    </dgm:pt>
    <dgm:pt modelId="{92632BB0-85AC-46DD-93BA-38EA8E1DEC20}">
      <dgm:prSet/>
      <dgm:spPr/>
      <dgm:t>
        <a:bodyPr/>
        <a:lstStyle/>
        <a:p>
          <a:r>
            <a:rPr lang="en-US" b="1"/>
            <a:t>CPET provides objective measures</a:t>
          </a:r>
          <a:endParaRPr lang="en-US"/>
        </a:p>
      </dgm:t>
    </dgm:pt>
    <dgm:pt modelId="{0B2BE738-5FDE-4260-B132-E1ED39AB5313}" type="parTrans" cxnId="{61F17045-E66F-435A-9A83-793E59EFAFC8}">
      <dgm:prSet/>
      <dgm:spPr/>
      <dgm:t>
        <a:bodyPr/>
        <a:lstStyle/>
        <a:p>
          <a:endParaRPr lang="en-US"/>
        </a:p>
      </dgm:t>
    </dgm:pt>
    <dgm:pt modelId="{24694F46-0941-4D5B-BC49-6E60C99E47F7}" type="sibTrans" cxnId="{61F17045-E66F-435A-9A83-793E59EFAFC8}">
      <dgm:prSet/>
      <dgm:spPr/>
      <dgm:t>
        <a:bodyPr/>
        <a:lstStyle/>
        <a:p>
          <a:endParaRPr lang="en-US"/>
        </a:p>
      </dgm:t>
    </dgm:pt>
    <dgm:pt modelId="{E128D92E-F589-4689-887C-2A8F829E3F4B}" type="pres">
      <dgm:prSet presAssocID="{2B7808C2-2E30-405B-A70C-8A8E7E8FB469}" presName="diagram" presStyleCnt="0">
        <dgm:presLayoutVars>
          <dgm:dir/>
          <dgm:resizeHandles val="exact"/>
        </dgm:presLayoutVars>
      </dgm:prSet>
      <dgm:spPr/>
      <dgm:t>
        <a:bodyPr/>
        <a:lstStyle/>
        <a:p>
          <a:endParaRPr lang="en-US"/>
        </a:p>
      </dgm:t>
    </dgm:pt>
    <dgm:pt modelId="{F797CA61-A42B-4BF1-8F51-1362A13A40F6}" type="pres">
      <dgm:prSet presAssocID="{C3095FC8-FE73-4C51-A9B1-EDBA7F8F07EC}" presName="node" presStyleLbl="node1" presStyleIdx="0" presStyleCnt="6">
        <dgm:presLayoutVars>
          <dgm:bulletEnabled val="1"/>
        </dgm:presLayoutVars>
      </dgm:prSet>
      <dgm:spPr/>
      <dgm:t>
        <a:bodyPr/>
        <a:lstStyle/>
        <a:p>
          <a:endParaRPr lang="en-US"/>
        </a:p>
      </dgm:t>
    </dgm:pt>
    <dgm:pt modelId="{10A460B1-5855-464D-97B6-A6A901BC0E51}" type="pres">
      <dgm:prSet presAssocID="{D1D1E584-38F2-4B61-A4F0-D0DD084C38FC}" presName="sibTrans" presStyleCnt="0"/>
      <dgm:spPr/>
    </dgm:pt>
    <dgm:pt modelId="{3C04C096-6E9D-4565-A0FF-CCA41901A88E}" type="pres">
      <dgm:prSet presAssocID="{3CD19A1A-748E-4677-ADD0-8F88D302B0A4}" presName="node" presStyleLbl="node1" presStyleIdx="1" presStyleCnt="6">
        <dgm:presLayoutVars>
          <dgm:bulletEnabled val="1"/>
        </dgm:presLayoutVars>
      </dgm:prSet>
      <dgm:spPr/>
      <dgm:t>
        <a:bodyPr/>
        <a:lstStyle/>
        <a:p>
          <a:endParaRPr lang="en-US"/>
        </a:p>
      </dgm:t>
    </dgm:pt>
    <dgm:pt modelId="{515776F5-13C3-45E0-9D4B-B9C0B89B128F}" type="pres">
      <dgm:prSet presAssocID="{CC0D17BE-C274-41F2-A772-4889B0D98A23}" presName="sibTrans" presStyleCnt="0"/>
      <dgm:spPr/>
    </dgm:pt>
    <dgm:pt modelId="{2951B3CC-1F5A-4612-8F8D-F9D6EAF6F632}" type="pres">
      <dgm:prSet presAssocID="{0C034BF2-CB74-440C-8415-85088FA1CF12}" presName="node" presStyleLbl="node1" presStyleIdx="2" presStyleCnt="6">
        <dgm:presLayoutVars>
          <dgm:bulletEnabled val="1"/>
        </dgm:presLayoutVars>
      </dgm:prSet>
      <dgm:spPr/>
      <dgm:t>
        <a:bodyPr/>
        <a:lstStyle/>
        <a:p>
          <a:endParaRPr lang="en-US"/>
        </a:p>
      </dgm:t>
    </dgm:pt>
    <dgm:pt modelId="{821EAE7E-1E24-4A46-B3A3-E4291AD0EE7E}" type="pres">
      <dgm:prSet presAssocID="{00E90CFB-2F7B-4F17-A0EE-0B6D4F2BF1D2}" presName="sibTrans" presStyleCnt="0"/>
      <dgm:spPr/>
    </dgm:pt>
    <dgm:pt modelId="{10EE3AC9-2AC9-46D6-99D4-E327D1F1F4E6}" type="pres">
      <dgm:prSet presAssocID="{14F8F923-5225-43EA-AE62-AA491E738176}" presName="node" presStyleLbl="node1" presStyleIdx="3" presStyleCnt="6">
        <dgm:presLayoutVars>
          <dgm:bulletEnabled val="1"/>
        </dgm:presLayoutVars>
      </dgm:prSet>
      <dgm:spPr/>
      <dgm:t>
        <a:bodyPr/>
        <a:lstStyle/>
        <a:p>
          <a:endParaRPr lang="en-US"/>
        </a:p>
      </dgm:t>
    </dgm:pt>
    <dgm:pt modelId="{EA3F8E53-4541-404D-AAB5-DE7F64C2C5DD}" type="pres">
      <dgm:prSet presAssocID="{F28F096E-7165-41ED-8674-0AEB9EDDFD08}" presName="sibTrans" presStyleCnt="0"/>
      <dgm:spPr/>
    </dgm:pt>
    <dgm:pt modelId="{537FB033-EF93-4C82-94AD-0D726F67012E}" type="pres">
      <dgm:prSet presAssocID="{74F4F0D5-2D06-4D2A-86EF-74DEFBF5A032}" presName="node" presStyleLbl="node1" presStyleIdx="4" presStyleCnt="6">
        <dgm:presLayoutVars>
          <dgm:bulletEnabled val="1"/>
        </dgm:presLayoutVars>
      </dgm:prSet>
      <dgm:spPr/>
      <dgm:t>
        <a:bodyPr/>
        <a:lstStyle/>
        <a:p>
          <a:endParaRPr lang="en-US"/>
        </a:p>
      </dgm:t>
    </dgm:pt>
    <dgm:pt modelId="{10D6DD85-5B33-4EB6-B18A-7CF4692BC62B}" type="pres">
      <dgm:prSet presAssocID="{8310B75A-E8A4-4D6A-AA42-8ED91030B893}" presName="sibTrans" presStyleCnt="0"/>
      <dgm:spPr/>
    </dgm:pt>
    <dgm:pt modelId="{6080D7B1-AB9E-4E79-8377-ADE617B913CD}" type="pres">
      <dgm:prSet presAssocID="{92632BB0-85AC-46DD-93BA-38EA8E1DEC20}" presName="node" presStyleLbl="node1" presStyleIdx="5" presStyleCnt="6">
        <dgm:presLayoutVars>
          <dgm:bulletEnabled val="1"/>
        </dgm:presLayoutVars>
      </dgm:prSet>
      <dgm:spPr/>
      <dgm:t>
        <a:bodyPr/>
        <a:lstStyle/>
        <a:p>
          <a:endParaRPr lang="en-US"/>
        </a:p>
      </dgm:t>
    </dgm:pt>
  </dgm:ptLst>
  <dgm:cxnLst>
    <dgm:cxn modelId="{D1BEA729-B86D-471F-85C4-D2D1E4C82C4A}" type="presOf" srcId="{3CD19A1A-748E-4677-ADD0-8F88D302B0A4}" destId="{3C04C096-6E9D-4565-A0FF-CCA41901A88E}" srcOrd="0" destOrd="0" presId="urn:microsoft.com/office/officeart/2005/8/layout/default"/>
    <dgm:cxn modelId="{2AD0E09C-C42A-4069-AE72-75771D81570C}" srcId="{2B7808C2-2E30-405B-A70C-8A8E7E8FB469}" destId="{3CD19A1A-748E-4677-ADD0-8F88D302B0A4}" srcOrd="1" destOrd="0" parTransId="{29928C80-0A05-482A-8420-451677BDF86F}" sibTransId="{CC0D17BE-C274-41F2-A772-4889B0D98A23}"/>
    <dgm:cxn modelId="{0A011F18-27E4-4521-9D27-5F1405F3EDE8}" type="presOf" srcId="{C3095FC8-FE73-4C51-A9B1-EDBA7F8F07EC}" destId="{F797CA61-A42B-4BF1-8F51-1362A13A40F6}" srcOrd="0" destOrd="0" presId="urn:microsoft.com/office/officeart/2005/8/layout/default"/>
    <dgm:cxn modelId="{C549A334-4761-452B-95CE-50362C11F442}" srcId="{2B7808C2-2E30-405B-A70C-8A8E7E8FB469}" destId="{0C034BF2-CB74-440C-8415-85088FA1CF12}" srcOrd="2" destOrd="0" parTransId="{9D47BE75-8127-4E9A-BBB6-EDE65ED319DC}" sibTransId="{00E90CFB-2F7B-4F17-A0EE-0B6D4F2BF1D2}"/>
    <dgm:cxn modelId="{CCC25DED-EA8A-4027-8CD0-3E7E0EF73199}" type="presOf" srcId="{92632BB0-85AC-46DD-93BA-38EA8E1DEC20}" destId="{6080D7B1-AB9E-4E79-8377-ADE617B913CD}" srcOrd="0" destOrd="0" presId="urn:microsoft.com/office/officeart/2005/8/layout/default"/>
    <dgm:cxn modelId="{61F17045-E66F-435A-9A83-793E59EFAFC8}" srcId="{2B7808C2-2E30-405B-A70C-8A8E7E8FB469}" destId="{92632BB0-85AC-46DD-93BA-38EA8E1DEC20}" srcOrd="5" destOrd="0" parTransId="{0B2BE738-5FDE-4260-B132-E1ED39AB5313}" sibTransId="{24694F46-0941-4D5B-BC49-6E60C99E47F7}"/>
    <dgm:cxn modelId="{EB62B034-D979-4E71-84D0-E9BF2C009532}" type="presOf" srcId="{0C034BF2-CB74-440C-8415-85088FA1CF12}" destId="{2951B3CC-1F5A-4612-8F8D-F9D6EAF6F632}" srcOrd="0" destOrd="0" presId="urn:microsoft.com/office/officeart/2005/8/layout/default"/>
    <dgm:cxn modelId="{5C42116A-4003-409A-BACD-ED7D12F2B0B4}" srcId="{2B7808C2-2E30-405B-A70C-8A8E7E8FB469}" destId="{14F8F923-5225-43EA-AE62-AA491E738176}" srcOrd="3" destOrd="0" parTransId="{8541A62B-43E7-466D-A063-FA0FE1E2F384}" sibTransId="{F28F096E-7165-41ED-8674-0AEB9EDDFD08}"/>
    <dgm:cxn modelId="{355D7A09-E239-48B8-9F58-A518AA74E605}" type="presOf" srcId="{74F4F0D5-2D06-4D2A-86EF-74DEFBF5A032}" destId="{537FB033-EF93-4C82-94AD-0D726F67012E}" srcOrd="0" destOrd="0" presId="urn:microsoft.com/office/officeart/2005/8/layout/default"/>
    <dgm:cxn modelId="{DB32D58C-A47A-4512-BAE5-0FF7C7D21B9C}" srcId="{2B7808C2-2E30-405B-A70C-8A8E7E8FB469}" destId="{C3095FC8-FE73-4C51-A9B1-EDBA7F8F07EC}" srcOrd="0" destOrd="0" parTransId="{FC128213-39C5-41DF-814C-FC41F7261FD6}" sibTransId="{D1D1E584-38F2-4B61-A4F0-D0DD084C38FC}"/>
    <dgm:cxn modelId="{CB008A77-6302-473C-8738-464BC1D5C851}" srcId="{2B7808C2-2E30-405B-A70C-8A8E7E8FB469}" destId="{74F4F0D5-2D06-4D2A-86EF-74DEFBF5A032}" srcOrd="4" destOrd="0" parTransId="{B8D0E8B1-5523-4432-A326-ECF2B3F17DE3}" sibTransId="{8310B75A-E8A4-4D6A-AA42-8ED91030B893}"/>
    <dgm:cxn modelId="{47C6E8A6-2CB9-4171-952B-9FF5DCDA379B}" type="presOf" srcId="{2B7808C2-2E30-405B-A70C-8A8E7E8FB469}" destId="{E128D92E-F589-4689-887C-2A8F829E3F4B}" srcOrd="0" destOrd="0" presId="urn:microsoft.com/office/officeart/2005/8/layout/default"/>
    <dgm:cxn modelId="{4E9E4F1F-B0F4-463A-B9EA-3CEED969992B}" type="presOf" srcId="{14F8F923-5225-43EA-AE62-AA491E738176}" destId="{10EE3AC9-2AC9-46D6-99D4-E327D1F1F4E6}" srcOrd="0" destOrd="0" presId="urn:microsoft.com/office/officeart/2005/8/layout/default"/>
    <dgm:cxn modelId="{B5E99CB4-08E9-4047-A22E-662879ACCD7E}" type="presParOf" srcId="{E128D92E-F589-4689-887C-2A8F829E3F4B}" destId="{F797CA61-A42B-4BF1-8F51-1362A13A40F6}" srcOrd="0" destOrd="0" presId="urn:microsoft.com/office/officeart/2005/8/layout/default"/>
    <dgm:cxn modelId="{384899DC-F9CA-4C36-B20B-E80B3ED4D6DF}" type="presParOf" srcId="{E128D92E-F589-4689-887C-2A8F829E3F4B}" destId="{10A460B1-5855-464D-97B6-A6A901BC0E51}" srcOrd="1" destOrd="0" presId="urn:microsoft.com/office/officeart/2005/8/layout/default"/>
    <dgm:cxn modelId="{871A26DA-67F1-431E-A152-BDE4742F2A47}" type="presParOf" srcId="{E128D92E-F589-4689-887C-2A8F829E3F4B}" destId="{3C04C096-6E9D-4565-A0FF-CCA41901A88E}" srcOrd="2" destOrd="0" presId="urn:microsoft.com/office/officeart/2005/8/layout/default"/>
    <dgm:cxn modelId="{792761AD-8117-4040-8193-7F92A8E95B11}" type="presParOf" srcId="{E128D92E-F589-4689-887C-2A8F829E3F4B}" destId="{515776F5-13C3-45E0-9D4B-B9C0B89B128F}" srcOrd="3" destOrd="0" presId="urn:microsoft.com/office/officeart/2005/8/layout/default"/>
    <dgm:cxn modelId="{703B8BD4-4669-48EF-8813-8B11D1CBC703}" type="presParOf" srcId="{E128D92E-F589-4689-887C-2A8F829E3F4B}" destId="{2951B3CC-1F5A-4612-8F8D-F9D6EAF6F632}" srcOrd="4" destOrd="0" presId="urn:microsoft.com/office/officeart/2005/8/layout/default"/>
    <dgm:cxn modelId="{52713174-66A8-4EDC-B1B9-21DF5F3D8583}" type="presParOf" srcId="{E128D92E-F589-4689-887C-2A8F829E3F4B}" destId="{821EAE7E-1E24-4A46-B3A3-E4291AD0EE7E}" srcOrd="5" destOrd="0" presId="urn:microsoft.com/office/officeart/2005/8/layout/default"/>
    <dgm:cxn modelId="{83CD6ACA-378F-470C-920B-DC0453507D14}" type="presParOf" srcId="{E128D92E-F589-4689-887C-2A8F829E3F4B}" destId="{10EE3AC9-2AC9-46D6-99D4-E327D1F1F4E6}" srcOrd="6" destOrd="0" presId="urn:microsoft.com/office/officeart/2005/8/layout/default"/>
    <dgm:cxn modelId="{3EA7F2AC-9FF4-48A0-B3F2-297FC8CB8CF2}" type="presParOf" srcId="{E128D92E-F589-4689-887C-2A8F829E3F4B}" destId="{EA3F8E53-4541-404D-AAB5-DE7F64C2C5DD}" srcOrd="7" destOrd="0" presId="urn:microsoft.com/office/officeart/2005/8/layout/default"/>
    <dgm:cxn modelId="{ABEC8C45-4AC8-4098-8AF2-C478214B8487}" type="presParOf" srcId="{E128D92E-F589-4689-887C-2A8F829E3F4B}" destId="{537FB033-EF93-4C82-94AD-0D726F67012E}" srcOrd="8" destOrd="0" presId="urn:microsoft.com/office/officeart/2005/8/layout/default"/>
    <dgm:cxn modelId="{2CDEFD7E-9416-479E-9D26-37A30C376968}" type="presParOf" srcId="{E128D92E-F589-4689-887C-2A8F829E3F4B}" destId="{10D6DD85-5B33-4EB6-B18A-7CF4692BC62B}" srcOrd="9" destOrd="0" presId="urn:microsoft.com/office/officeart/2005/8/layout/default"/>
    <dgm:cxn modelId="{80A2AE59-4F44-443C-A456-3B6EF303FBA1}" type="presParOf" srcId="{E128D92E-F589-4689-887C-2A8F829E3F4B}" destId="{6080D7B1-AB9E-4E79-8377-ADE617B913C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44D6A-5C6D-4BB2-9627-0898FADA56A6}"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B09D0F30-091F-4884-8EDC-69C0645C4BCA}">
      <dgm:prSet/>
      <dgm:spPr/>
      <dgm:t>
        <a:bodyPr/>
        <a:lstStyle/>
        <a:p>
          <a:r>
            <a:rPr lang="en-US" dirty="0"/>
            <a:t>Do you experience </a:t>
          </a:r>
          <a:r>
            <a:rPr lang="en-US" dirty="0" smtClean="0"/>
            <a:t>severe </a:t>
          </a:r>
          <a:r>
            <a:rPr lang="en-US" dirty="0"/>
            <a:t>fatigue with at least 3 symptoms after physical activity?</a:t>
          </a:r>
        </a:p>
      </dgm:t>
    </dgm:pt>
    <dgm:pt modelId="{65307818-487F-4E9F-AA99-3B56B2EEE7DD}" type="parTrans" cxnId="{904F84F7-3044-444C-AC89-8170C87093C6}">
      <dgm:prSet/>
      <dgm:spPr/>
      <dgm:t>
        <a:bodyPr/>
        <a:lstStyle/>
        <a:p>
          <a:endParaRPr lang="en-US"/>
        </a:p>
      </dgm:t>
    </dgm:pt>
    <dgm:pt modelId="{FB0347EC-C920-43CB-ACC0-76D73EA96869}" type="sibTrans" cxnId="{904F84F7-3044-444C-AC89-8170C87093C6}">
      <dgm:prSet/>
      <dgm:spPr/>
      <dgm:t>
        <a:bodyPr/>
        <a:lstStyle/>
        <a:p>
          <a:endParaRPr lang="en-US"/>
        </a:p>
      </dgm:t>
    </dgm:pt>
    <dgm:pt modelId="{62AA5254-7320-421C-B6DA-D73ADFF67FF9}">
      <dgm:prSet/>
      <dgm:spPr/>
      <dgm:t>
        <a:bodyPr/>
        <a:lstStyle/>
        <a:p>
          <a:pPr algn="l"/>
          <a:r>
            <a:rPr lang="en-US" dirty="0"/>
            <a:t>a. feel </a:t>
          </a:r>
          <a:r>
            <a:rPr lang="en-US" dirty="0" smtClean="0"/>
            <a:t>unwell</a:t>
          </a:r>
        </a:p>
        <a:p>
          <a:pPr algn="l"/>
          <a:r>
            <a:rPr lang="en-US" dirty="0" smtClean="0"/>
            <a:t>b. feel </a:t>
          </a:r>
          <a:r>
            <a:rPr lang="en-US" dirty="0"/>
            <a:t>weak</a:t>
          </a:r>
        </a:p>
        <a:p>
          <a:pPr algn="l"/>
          <a:r>
            <a:rPr lang="en-US" dirty="0"/>
            <a:t>c. don’t sleep </a:t>
          </a:r>
          <a:r>
            <a:rPr lang="en-US" dirty="0" smtClean="0"/>
            <a:t>well</a:t>
          </a:r>
        </a:p>
        <a:p>
          <a:pPr algn="l"/>
          <a:r>
            <a:rPr lang="en-US" dirty="0" smtClean="0"/>
            <a:t>d. have </a:t>
          </a:r>
          <a:r>
            <a:rPr lang="en-US" dirty="0"/>
            <a:t>pain</a:t>
          </a:r>
        </a:p>
      </dgm:t>
    </dgm:pt>
    <dgm:pt modelId="{427E505E-0603-4300-90D3-90F8C154B8E7}" type="parTrans" cxnId="{D3FC7302-0644-4737-9823-D5270AF81A6D}">
      <dgm:prSet/>
      <dgm:spPr/>
      <dgm:t>
        <a:bodyPr/>
        <a:lstStyle/>
        <a:p>
          <a:endParaRPr lang="en-US"/>
        </a:p>
      </dgm:t>
    </dgm:pt>
    <dgm:pt modelId="{A88B8FAA-C848-4430-960F-FE2FFDE6D24A}" type="sibTrans" cxnId="{D3FC7302-0644-4737-9823-D5270AF81A6D}">
      <dgm:prSet/>
      <dgm:spPr/>
      <dgm:t>
        <a:bodyPr/>
        <a:lstStyle/>
        <a:p>
          <a:endParaRPr lang="en-US"/>
        </a:p>
      </dgm:t>
    </dgm:pt>
    <dgm:pt modelId="{9FE9BFE4-7245-4556-8EA2-F674D1259B31}">
      <dgm:prSet/>
      <dgm:spPr/>
      <dgm:t>
        <a:bodyPr/>
        <a:lstStyle/>
        <a:p>
          <a:r>
            <a:rPr lang="en-US"/>
            <a:t>Does it take a day or more to recover from exertion?</a:t>
          </a:r>
        </a:p>
      </dgm:t>
    </dgm:pt>
    <dgm:pt modelId="{215554E4-CFA0-4611-8FBB-017BC24DDFC7}" type="parTrans" cxnId="{BBA68732-8D35-4AC0-8C3D-2112E3F5BEB0}">
      <dgm:prSet/>
      <dgm:spPr/>
      <dgm:t>
        <a:bodyPr/>
        <a:lstStyle/>
        <a:p>
          <a:endParaRPr lang="en-US"/>
        </a:p>
      </dgm:t>
    </dgm:pt>
    <dgm:pt modelId="{E7E49128-F1CA-49DD-B2A3-E184158CB18D}" type="sibTrans" cxnId="{BBA68732-8D35-4AC0-8C3D-2112E3F5BEB0}">
      <dgm:prSet/>
      <dgm:spPr/>
      <dgm:t>
        <a:bodyPr/>
        <a:lstStyle/>
        <a:p>
          <a:endParaRPr lang="en-US"/>
        </a:p>
      </dgm:t>
    </dgm:pt>
    <dgm:pt modelId="{EF8406C8-0C3C-4087-B0D1-D93DCD92D6B9}" type="pres">
      <dgm:prSet presAssocID="{49344D6A-5C6D-4BB2-9627-0898FADA56A6}" presName="diagram" presStyleCnt="0">
        <dgm:presLayoutVars>
          <dgm:chPref val="1"/>
          <dgm:dir/>
          <dgm:animOne val="branch"/>
          <dgm:animLvl val="lvl"/>
          <dgm:resizeHandles/>
        </dgm:presLayoutVars>
      </dgm:prSet>
      <dgm:spPr/>
      <dgm:t>
        <a:bodyPr/>
        <a:lstStyle/>
        <a:p>
          <a:endParaRPr lang="en-US"/>
        </a:p>
      </dgm:t>
    </dgm:pt>
    <dgm:pt modelId="{6E31B86A-ADC3-422E-973F-F2D7A552DA2C}" type="pres">
      <dgm:prSet presAssocID="{B09D0F30-091F-4884-8EDC-69C0645C4BCA}" presName="root" presStyleCnt="0"/>
      <dgm:spPr/>
    </dgm:pt>
    <dgm:pt modelId="{4FE26B5E-5B92-477B-A7D4-BC03E6CA2496}" type="pres">
      <dgm:prSet presAssocID="{B09D0F30-091F-4884-8EDC-69C0645C4BCA}" presName="rootComposite" presStyleCnt="0"/>
      <dgm:spPr/>
    </dgm:pt>
    <dgm:pt modelId="{3C4F0FCF-E3CA-4EF4-89DB-F73C6E2E2CC8}" type="pres">
      <dgm:prSet presAssocID="{B09D0F30-091F-4884-8EDC-69C0645C4BCA}" presName="rootText" presStyleLbl="node1" presStyleIdx="0" presStyleCnt="2"/>
      <dgm:spPr/>
      <dgm:t>
        <a:bodyPr/>
        <a:lstStyle/>
        <a:p>
          <a:endParaRPr lang="en-US"/>
        </a:p>
      </dgm:t>
    </dgm:pt>
    <dgm:pt modelId="{8C5BA8C3-574B-4FCF-B59E-C4CB5AE53AD2}" type="pres">
      <dgm:prSet presAssocID="{B09D0F30-091F-4884-8EDC-69C0645C4BCA}" presName="rootConnector" presStyleLbl="node1" presStyleIdx="0" presStyleCnt="2"/>
      <dgm:spPr/>
      <dgm:t>
        <a:bodyPr/>
        <a:lstStyle/>
        <a:p>
          <a:endParaRPr lang="en-US"/>
        </a:p>
      </dgm:t>
    </dgm:pt>
    <dgm:pt modelId="{1B155D14-7A31-40AF-A467-30AB2B7C3971}" type="pres">
      <dgm:prSet presAssocID="{B09D0F30-091F-4884-8EDC-69C0645C4BCA}" presName="childShape" presStyleCnt="0"/>
      <dgm:spPr/>
    </dgm:pt>
    <dgm:pt modelId="{621D0668-B6F8-4669-8C8C-CD16F70A8048}" type="pres">
      <dgm:prSet presAssocID="{427E505E-0603-4300-90D3-90F8C154B8E7}" presName="Name13" presStyleLbl="parChTrans1D2" presStyleIdx="0" presStyleCnt="1"/>
      <dgm:spPr/>
      <dgm:t>
        <a:bodyPr/>
        <a:lstStyle/>
        <a:p>
          <a:endParaRPr lang="en-US"/>
        </a:p>
      </dgm:t>
    </dgm:pt>
    <dgm:pt modelId="{97F70E6A-3A58-45D8-B9CC-DA27E74C091B}" type="pres">
      <dgm:prSet presAssocID="{62AA5254-7320-421C-B6DA-D73ADFF67FF9}" presName="childText" presStyleLbl="bgAcc1" presStyleIdx="0" presStyleCnt="1">
        <dgm:presLayoutVars>
          <dgm:bulletEnabled val="1"/>
        </dgm:presLayoutVars>
      </dgm:prSet>
      <dgm:spPr/>
      <dgm:t>
        <a:bodyPr/>
        <a:lstStyle/>
        <a:p>
          <a:endParaRPr lang="en-US"/>
        </a:p>
      </dgm:t>
    </dgm:pt>
    <dgm:pt modelId="{13A95CA6-FAFA-47D4-BFFA-51D185E10F8C}" type="pres">
      <dgm:prSet presAssocID="{9FE9BFE4-7245-4556-8EA2-F674D1259B31}" presName="root" presStyleCnt="0"/>
      <dgm:spPr/>
    </dgm:pt>
    <dgm:pt modelId="{144F0AD6-1525-4B3E-86DC-AE6E9A219EFB}" type="pres">
      <dgm:prSet presAssocID="{9FE9BFE4-7245-4556-8EA2-F674D1259B31}" presName="rootComposite" presStyleCnt="0"/>
      <dgm:spPr/>
    </dgm:pt>
    <dgm:pt modelId="{0464763C-85CD-42C4-9C7A-D8D74954BB0A}" type="pres">
      <dgm:prSet presAssocID="{9FE9BFE4-7245-4556-8EA2-F674D1259B31}" presName="rootText" presStyleLbl="node1" presStyleIdx="1" presStyleCnt="2"/>
      <dgm:spPr/>
      <dgm:t>
        <a:bodyPr/>
        <a:lstStyle/>
        <a:p>
          <a:endParaRPr lang="en-US"/>
        </a:p>
      </dgm:t>
    </dgm:pt>
    <dgm:pt modelId="{2895F06C-BE86-4697-BD12-C2CA0EE96DEB}" type="pres">
      <dgm:prSet presAssocID="{9FE9BFE4-7245-4556-8EA2-F674D1259B31}" presName="rootConnector" presStyleLbl="node1" presStyleIdx="1" presStyleCnt="2"/>
      <dgm:spPr/>
      <dgm:t>
        <a:bodyPr/>
        <a:lstStyle/>
        <a:p>
          <a:endParaRPr lang="en-US"/>
        </a:p>
      </dgm:t>
    </dgm:pt>
    <dgm:pt modelId="{13E14656-BE51-482E-AD5C-DBFF098643A5}" type="pres">
      <dgm:prSet presAssocID="{9FE9BFE4-7245-4556-8EA2-F674D1259B31}" presName="childShape" presStyleCnt="0"/>
      <dgm:spPr/>
    </dgm:pt>
  </dgm:ptLst>
  <dgm:cxnLst>
    <dgm:cxn modelId="{1E427BDD-8AB8-481A-BA9C-FB20B40457C2}" type="presOf" srcId="{62AA5254-7320-421C-B6DA-D73ADFF67FF9}" destId="{97F70E6A-3A58-45D8-B9CC-DA27E74C091B}" srcOrd="0" destOrd="0" presId="urn:microsoft.com/office/officeart/2005/8/layout/hierarchy3"/>
    <dgm:cxn modelId="{BE17E804-D50F-4012-87F0-D78BFBC7AF9E}" type="presOf" srcId="{427E505E-0603-4300-90D3-90F8C154B8E7}" destId="{621D0668-B6F8-4669-8C8C-CD16F70A8048}" srcOrd="0" destOrd="0" presId="urn:microsoft.com/office/officeart/2005/8/layout/hierarchy3"/>
    <dgm:cxn modelId="{D3FC7302-0644-4737-9823-D5270AF81A6D}" srcId="{B09D0F30-091F-4884-8EDC-69C0645C4BCA}" destId="{62AA5254-7320-421C-B6DA-D73ADFF67FF9}" srcOrd="0" destOrd="0" parTransId="{427E505E-0603-4300-90D3-90F8C154B8E7}" sibTransId="{A88B8FAA-C848-4430-960F-FE2FFDE6D24A}"/>
    <dgm:cxn modelId="{3DFFA757-FD64-4C1F-AAAF-65DB81885E33}" type="presOf" srcId="{B09D0F30-091F-4884-8EDC-69C0645C4BCA}" destId="{3C4F0FCF-E3CA-4EF4-89DB-F73C6E2E2CC8}" srcOrd="0" destOrd="0" presId="urn:microsoft.com/office/officeart/2005/8/layout/hierarchy3"/>
    <dgm:cxn modelId="{904F84F7-3044-444C-AC89-8170C87093C6}" srcId="{49344D6A-5C6D-4BB2-9627-0898FADA56A6}" destId="{B09D0F30-091F-4884-8EDC-69C0645C4BCA}" srcOrd="0" destOrd="0" parTransId="{65307818-487F-4E9F-AA99-3B56B2EEE7DD}" sibTransId="{FB0347EC-C920-43CB-ACC0-76D73EA96869}"/>
    <dgm:cxn modelId="{D78BA23E-78C7-4A42-84F9-DF48A9D0E7AB}" type="presOf" srcId="{B09D0F30-091F-4884-8EDC-69C0645C4BCA}" destId="{8C5BA8C3-574B-4FCF-B59E-C4CB5AE53AD2}" srcOrd="1" destOrd="0" presId="urn:microsoft.com/office/officeart/2005/8/layout/hierarchy3"/>
    <dgm:cxn modelId="{BBA68732-8D35-4AC0-8C3D-2112E3F5BEB0}" srcId="{49344D6A-5C6D-4BB2-9627-0898FADA56A6}" destId="{9FE9BFE4-7245-4556-8EA2-F674D1259B31}" srcOrd="1" destOrd="0" parTransId="{215554E4-CFA0-4611-8FBB-017BC24DDFC7}" sibTransId="{E7E49128-F1CA-49DD-B2A3-E184158CB18D}"/>
    <dgm:cxn modelId="{880C9080-0CF2-4A80-8C8A-A737BC44F8B8}" type="presOf" srcId="{9FE9BFE4-7245-4556-8EA2-F674D1259B31}" destId="{0464763C-85CD-42C4-9C7A-D8D74954BB0A}" srcOrd="0" destOrd="0" presId="urn:microsoft.com/office/officeart/2005/8/layout/hierarchy3"/>
    <dgm:cxn modelId="{DB8234F9-A842-41B5-ADC8-C4A25ED8C457}" type="presOf" srcId="{49344D6A-5C6D-4BB2-9627-0898FADA56A6}" destId="{EF8406C8-0C3C-4087-B0D1-D93DCD92D6B9}" srcOrd="0" destOrd="0" presId="urn:microsoft.com/office/officeart/2005/8/layout/hierarchy3"/>
    <dgm:cxn modelId="{323A77CA-44A2-4794-AE6F-997FD6208EF3}" type="presOf" srcId="{9FE9BFE4-7245-4556-8EA2-F674D1259B31}" destId="{2895F06C-BE86-4697-BD12-C2CA0EE96DEB}" srcOrd="1" destOrd="0" presId="urn:microsoft.com/office/officeart/2005/8/layout/hierarchy3"/>
    <dgm:cxn modelId="{53DEF98F-233F-4455-A61F-7846E320497F}" type="presParOf" srcId="{EF8406C8-0C3C-4087-B0D1-D93DCD92D6B9}" destId="{6E31B86A-ADC3-422E-973F-F2D7A552DA2C}" srcOrd="0" destOrd="0" presId="urn:microsoft.com/office/officeart/2005/8/layout/hierarchy3"/>
    <dgm:cxn modelId="{06DB1928-AE0E-4C56-AF09-530240E655D7}" type="presParOf" srcId="{6E31B86A-ADC3-422E-973F-F2D7A552DA2C}" destId="{4FE26B5E-5B92-477B-A7D4-BC03E6CA2496}" srcOrd="0" destOrd="0" presId="urn:microsoft.com/office/officeart/2005/8/layout/hierarchy3"/>
    <dgm:cxn modelId="{C506142F-F308-4E7F-B6C0-25BEBAAA9190}" type="presParOf" srcId="{4FE26B5E-5B92-477B-A7D4-BC03E6CA2496}" destId="{3C4F0FCF-E3CA-4EF4-89DB-F73C6E2E2CC8}" srcOrd="0" destOrd="0" presId="urn:microsoft.com/office/officeart/2005/8/layout/hierarchy3"/>
    <dgm:cxn modelId="{C798B9CC-5CC2-4001-98B3-DAAF6BD202C7}" type="presParOf" srcId="{4FE26B5E-5B92-477B-A7D4-BC03E6CA2496}" destId="{8C5BA8C3-574B-4FCF-B59E-C4CB5AE53AD2}" srcOrd="1" destOrd="0" presId="urn:microsoft.com/office/officeart/2005/8/layout/hierarchy3"/>
    <dgm:cxn modelId="{57B3D596-A969-4AF9-8796-4B970AC90956}" type="presParOf" srcId="{6E31B86A-ADC3-422E-973F-F2D7A552DA2C}" destId="{1B155D14-7A31-40AF-A467-30AB2B7C3971}" srcOrd="1" destOrd="0" presId="urn:microsoft.com/office/officeart/2005/8/layout/hierarchy3"/>
    <dgm:cxn modelId="{B4B2CE40-71FC-40AC-8620-AED55C297C30}" type="presParOf" srcId="{1B155D14-7A31-40AF-A467-30AB2B7C3971}" destId="{621D0668-B6F8-4669-8C8C-CD16F70A8048}" srcOrd="0" destOrd="0" presId="urn:microsoft.com/office/officeart/2005/8/layout/hierarchy3"/>
    <dgm:cxn modelId="{2DFAB7A5-A612-4BBC-93C9-A0F91803BDA9}" type="presParOf" srcId="{1B155D14-7A31-40AF-A467-30AB2B7C3971}" destId="{97F70E6A-3A58-45D8-B9CC-DA27E74C091B}" srcOrd="1" destOrd="0" presId="urn:microsoft.com/office/officeart/2005/8/layout/hierarchy3"/>
    <dgm:cxn modelId="{119E442D-6031-4F79-9750-97F88B9C5FE1}" type="presParOf" srcId="{EF8406C8-0C3C-4087-B0D1-D93DCD92D6B9}" destId="{13A95CA6-FAFA-47D4-BFFA-51D185E10F8C}" srcOrd="1" destOrd="0" presId="urn:microsoft.com/office/officeart/2005/8/layout/hierarchy3"/>
    <dgm:cxn modelId="{9773C901-EA21-43EC-91C6-259BE4F5068D}" type="presParOf" srcId="{13A95CA6-FAFA-47D4-BFFA-51D185E10F8C}" destId="{144F0AD6-1525-4B3E-86DC-AE6E9A219EFB}" srcOrd="0" destOrd="0" presId="urn:microsoft.com/office/officeart/2005/8/layout/hierarchy3"/>
    <dgm:cxn modelId="{90606940-A18E-4FCB-ACB9-7C451F4FCF55}" type="presParOf" srcId="{144F0AD6-1525-4B3E-86DC-AE6E9A219EFB}" destId="{0464763C-85CD-42C4-9C7A-D8D74954BB0A}" srcOrd="0" destOrd="0" presId="urn:microsoft.com/office/officeart/2005/8/layout/hierarchy3"/>
    <dgm:cxn modelId="{7C1E8B39-C9C5-4141-BCEF-BF878FD07C54}" type="presParOf" srcId="{144F0AD6-1525-4B3E-86DC-AE6E9A219EFB}" destId="{2895F06C-BE86-4697-BD12-C2CA0EE96DEB}" srcOrd="1" destOrd="0" presId="urn:microsoft.com/office/officeart/2005/8/layout/hierarchy3"/>
    <dgm:cxn modelId="{3741064B-CE21-44F7-AC60-AF6E950366E0}" type="presParOf" srcId="{13A95CA6-FAFA-47D4-BFFA-51D185E10F8C}" destId="{13E14656-BE51-482E-AD5C-DBFF098643A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CA61-A42B-4BF1-8F51-1362A13A40F6}">
      <dsp:nvSpPr>
        <dsp:cNvPr id="0" name=""/>
        <dsp:cNvSpPr/>
      </dsp:nvSpPr>
      <dsp:spPr>
        <a:xfrm>
          <a:off x="827246" y="2750"/>
          <a:ext cx="2929830" cy="1757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Exacerbation of Symptoms</a:t>
          </a:r>
        </a:p>
      </dsp:txBody>
      <dsp:txXfrm>
        <a:off x="827246" y="2750"/>
        <a:ext cx="2929830" cy="1757898"/>
      </dsp:txXfrm>
    </dsp:sp>
    <dsp:sp modelId="{3C04C096-6E9D-4565-A0FF-CCA41901A88E}">
      <dsp:nvSpPr>
        <dsp:cNvPr id="0" name=""/>
        <dsp:cNvSpPr/>
      </dsp:nvSpPr>
      <dsp:spPr>
        <a:xfrm>
          <a:off x="4050059" y="2750"/>
          <a:ext cx="2929830" cy="17578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Flare up</a:t>
          </a:r>
        </a:p>
      </dsp:txBody>
      <dsp:txXfrm>
        <a:off x="4050059" y="2750"/>
        <a:ext cx="2929830" cy="1757898"/>
      </dsp:txXfrm>
    </dsp:sp>
    <dsp:sp modelId="{2951B3CC-1F5A-4612-8F8D-F9D6EAF6F632}">
      <dsp:nvSpPr>
        <dsp:cNvPr id="0" name=""/>
        <dsp:cNvSpPr/>
      </dsp:nvSpPr>
      <dsp:spPr>
        <a:xfrm>
          <a:off x="7272873" y="2750"/>
          <a:ext cx="2929830" cy="17578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Worsening feeling and symptoms</a:t>
          </a:r>
        </a:p>
      </dsp:txBody>
      <dsp:txXfrm>
        <a:off x="7272873" y="2750"/>
        <a:ext cx="2929830" cy="1757898"/>
      </dsp:txXfrm>
    </dsp:sp>
    <dsp:sp modelId="{10EE3AC9-2AC9-46D6-99D4-E327D1F1F4E6}">
      <dsp:nvSpPr>
        <dsp:cNvPr id="0" name=""/>
        <dsp:cNvSpPr/>
      </dsp:nvSpPr>
      <dsp:spPr>
        <a:xfrm>
          <a:off x="827246" y="2053632"/>
          <a:ext cx="2929830" cy="17578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Many are </a:t>
          </a:r>
          <a:r>
            <a:rPr lang="en-US" sz="3100" kern="1200" dirty="0" smtClean="0"/>
            <a:t>patient-reported </a:t>
          </a:r>
          <a:r>
            <a:rPr lang="en-US" sz="3100" kern="1200" dirty="0"/>
            <a:t>and subjective</a:t>
          </a:r>
        </a:p>
      </dsp:txBody>
      <dsp:txXfrm>
        <a:off x="827246" y="2053632"/>
        <a:ext cx="2929830" cy="1757898"/>
      </dsp:txXfrm>
    </dsp:sp>
    <dsp:sp modelId="{537FB033-EF93-4C82-94AD-0D726F67012E}">
      <dsp:nvSpPr>
        <dsp:cNvPr id="0" name=""/>
        <dsp:cNvSpPr/>
      </dsp:nvSpPr>
      <dsp:spPr>
        <a:xfrm>
          <a:off x="4050059" y="2053632"/>
          <a:ext cx="2929830" cy="17578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Waxing and waning – inconsistent</a:t>
          </a:r>
        </a:p>
      </dsp:txBody>
      <dsp:txXfrm>
        <a:off x="4050059" y="2053632"/>
        <a:ext cx="2929830" cy="1757898"/>
      </dsp:txXfrm>
    </dsp:sp>
    <dsp:sp modelId="{6080D7B1-AB9E-4E79-8377-ADE617B913CD}">
      <dsp:nvSpPr>
        <dsp:cNvPr id="0" name=""/>
        <dsp:cNvSpPr/>
      </dsp:nvSpPr>
      <dsp:spPr>
        <a:xfrm>
          <a:off x="7272873" y="2053632"/>
          <a:ext cx="2929830" cy="1757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a:t>CPET provides objective measures</a:t>
          </a:r>
          <a:endParaRPr lang="en-US" sz="3100" kern="1200"/>
        </a:p>
      </dsp:txBody>
      <dsp:txXfrm>
        <a:off x="7272873" y="2053632"/>
        <a:ext cx="2929830" cy="1757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F0FCF-E3CA-4EF4-89DB-F73C6E2E2CC8}">
      <dsp:nvSpPr>
        <dsp:cNvPr id="0" name=""/>
        <dsp:cNvSpPr/>
      </dsp:nvSpPr>
      <dsp:spPr>
        <a:xfrm>
          <a:off x="1703906" y="1606"/>
          <a:ext cx="3387616" cy="16938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Do you experience </a:t>
          </a:r>
          <a:r>
            <a:rPr lang="en-US" sz="2700" kern="1200" dirty="0" smtClean="0"/>
            <a:t>severe </a:t>
          </a:r>
          <a:r>
            <a:rPr lang="en-US" sz="2700" kern="1200" dirty="0"/>
            <a:t>fatigue with at least 3 symptoms after physical activity?</a:t>
          </a:r>
        </a:p>
      </dsp:txBody>
      <dsp:txXfrm>
        <a:off x="1753516" y="51216"/>
        <a:ext cx="3288396" cy="1594588"/>
      </dsp:txXfrm>
    </dsp:sp>
    <dsp:sp modelId="{621D0668-B6F8-4669-8C8C-CD16F70A8048}">
      <dsp:nvSpPr>
        <dsp:cNvPr id="0" name=""/>
        <dsp:cNvSpPr/>
      </dsp:nvSpPr>
      <dsp:spPr>
        <a:xfrm>
          <a:off x="2042668" y="1695414"/>
          <a:ext cx="338761" cy="1270356"/>
        </a:xfrm>
        <a:custGeom>
          <a:avLst/>
          <a:gdLst/>
          <a:ahLst/>
          <a:cxnLst/>
          <a:rect l="0" t="0" r="0" b="0"/>
          <a:pathLst>
            <a:path>
              <a:moveTo>
                <a:pt x="0" y="0"/>
              </a:moveTo>
              <a:lnTo>
                <a:pt x="0" y="1270356"/>
              </a:lnTo>
              <a:lnTo>
                <a:pt x="338761" y="12703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F70E6A-3A58-45D8-B9CC-DA27E74C091B}">
      <dsp:nvSpPr>
        <dsp:cNvPr id="0" name=""/>
        <dsp:cNvSpPr/>
      </dsp:nvSpPr>
      <dsp:spPr>
        <a:xfrm>
          <a:off x="2381429" y="2118866"/>
          <a:ext cx="2710093" cy="16938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en-US" sz="2100" kern="1200" dirty="0"/>
            <a:t>a. feel </a:t>
          </a:r>
          <a:r>
            <a:rPr lang="en-US" sz="2100" kern="1200" dirty="0" smtClean="0"/>
            <a:t>unwell</a:t>
          </a:r>
        </a:p>
        <a:p>
          <a:pPr lvl="0" algn="l" defTabSz="933450">
            <a:lnSpc>
              <a:spcPct val="90000"/>
            </a:lnSpc>
            <a:spcBef>
              <a:spcPct val="0"/>
            </a:spcBef>
            <a:spcAft>
              <a:spcPct val="35000"/>
            </a:spcAft>
          </a:pPr>
          <a:r>
            <a:rPr lang="en-US" sz="2100" kern="1200" dirty="0" smtClean="0"/>
            <a:t>b. feel </a:t>
          </a:r>
          <a:r>
            <a:rPr lang="en-US" sz="2100" kern="1200" dirty="0"/>
            <a:t>weak</a:t>
          </a:r>
        </a:p>
        <a:p>
          <a:pPr lvl="0" algn="l" defTabSz="933450">
            <a:lnSpc>
              <a:spcPct val="90000"/>
            </a:lnSpc>
            <a:spcBef>
              <a:spcPct val="0"/>
            </a:spcBef>
            <a:spcAft>
              <a:spcPct val="35000"/>
            </a:spcAft>
          </a:pPr>
          <a:r>
            <a:rPr lang="en-US" sz="2100" kern="1200" dirty="0"/>
            <a:t>c. don’t sleep </a:t>
          </a:r>
          <a:r>
            <a:rPr lang="en-US" sz="2100" kern="1200" dirty="0" smtClean="0"/>
            <a:t>well</a:t>
          </a:r>
        </a:p>
        <a:p>
          <a:pPr lvl="0" algn="l" defTabSz="933450">
            <a:lnSpc>
              <a:spcPct val="90000"/>
            </a:lnSpc>
            <a:spcBef>
              <a:spcPct val="0"/>
            </a:spcBef>
            <a:spcAft>
              <a:spcPct val="35000"/>
            </a:spcAft>
          </a:pPr>
          <a:r>
            <a:rPr lang="en-US" sz="2100" kern="1200" dirty="0" smtClean="0"/>
            <a:t>d. have </a:t>
          </a:r>
          <a:r>
            <a:rPr lang="en-US" sz="2100" kern="1200" dirty="0"/>
            <a:t>pain</a:t>
          </a:r>
        </a:p>
      </dsp:txBody>
      <dsp:txXfrm>
        <a:off x="2431039" y="2168476"/>
        <a:ext cx="2610873" cy="1594588"/>
      </dsp:txXfrm>
    </dsp:sp>
    <dsp:sp modelId="{0464763C-85CD-42C4-9C7A-D8D74954BB0A}">
      <dsp:nvSpPr>
        <dsp:cNvPr id="0" name=""/>
        <dsp:cNvSpPr/>
      </dsp:nvSpPr>
      <dsp:spPr>
        <a:xfrm>
          <a:off x="5938427" y="1606"/>
          <a:ext cx="3387616" cy="16938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a:t>Does it take a day or more to recover from exertion?</a:t>
          </a:r>
        </a:p>
      </dsp:txBody>
      <dsp:txXfrm>
        <a:off x="5988037" y="51216"/>
        <a:ext cx="3288396" cy="15945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0.65833</cdr:x>
      <cdr:y>0.5</cdr:y>
    </cdr:from>
    <cdr:to>
      <cdr:x>0.76667</cdr:x>
      <cdr:y>0.64894</cdr:y>
    </cdr:to>
    <cdr:cxnSp macro="">
      <cdr:nvCxnSpPr>
        <cdr:cNvPr id="2" name="Straight Connector 1">
          <a:extLst xmlns:a="http://schemas.openxmlformats.org/drawingml/2006/main">
            <a:ext uri="{FF2B5EF4-FFF2-40B4-BE49-F238E27FC236}">
              <a16:creationId xmlns:a16="http://schemas.microsoft.com/office/drawing/2014/main" id="{9B7A8913-ACCC-B441-B6E9-63AE9ABB4DB9}"/>
            </a:ext>
          </a:extLst>
        </cdr:cNvPr>
        <cdr:cNvCxnSpPr/>
      </cdr:nvCxnSpPr>
      <cdr:spPr>
        <a:xfrm xmlns:a="http://schemas.openxmlformats.org/drawingml/2006/main" flipV="1">
          <a:off x="6019800" y="1790700"/>
          <a:ext cx="990600" cy="533400"/>
        </a:xfrm>
        <a:prstGeom xmlns:a="http://schemas.openxmlformats.org/drawingml/2006/main" prst="line">
          <a:avLst/>
        </a:prstGeom>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ABF8311A-DABE-4CD8-8BEB-B2CDAC54B5E0}" type="datetimeFigureOut">
              <a:rPr lang="en-US" smtClean="0"/>
              <a:t>1/6/2021</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075105BD-5996-403E-9FCB-DDAAE2612631}" type="slidenum">
              <a:rPr lang="en-US" smtClean="0"/>
              <a:t>‹#›</a:t>
            </a:fld>
            <a:endParaRPr lang="en-US"/>
          </a:p>
        </p:txBody>
      </p:sp>
    </p:spTree>
    <p:extLst>
      <p:ext uri="{BB962C8B-B14F-4D97-AF65-F5344CB8AC3E}">
        <p14:creationId xmlns:p14="http://schemas.microsoft.com/office/powerpoint/2010/main" val="428572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872A9CF0-71A0-4A2C-ABC8-94D903EEDF93}" type="datetimeFigureOut">
              <a:rPr lang="en-US" smtClean="0"/>
              <a:t>1/6/2021</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D4C80B4-B492-47E2-B6F4-4BB763B091DC}" type="slidenum">
              <a:rPr lang="en-US" smtClean="0"/>
              <a:t>‹#›</a:t>
            </a:fld>
            <a:endParaRPr lang="en-US" dirty="0"/>
          </a:p>
        </p:txBody>
      </p:sp>
    </p:spTree>
    <p:extLst>
      <p:ext uri="{BB962C8B-B14F-4D97-AF65-F5344CB8AC3E}">
        <p14:creationId xmlns:p14="http://schemas.microsoft.com/office/powerpoint/2010/main" val="22789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28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0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0209361-2C64-4851-9B48-D6C519EA6B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610" indent="-294465">
              <a:defRPr>
                <a:solidFill>
                  <a:schemeClr val="tx1"/>
                </a:solidFill>
                <a:latin typeface="Arial" panose="020B0604020202020204" pitchFamily="34" charset="0"/>
              </a:defRPr>
            </a:lvl2pPr>
            <a:lvl3pPr marL="1177862" indent="-235572">
              <a:defRPr>
                <a:solidFill>
                  <a:schemeClr val="tx1"/>
                </a:solidFill>
                <a:latin typeface="Arial" panose="020B0604020202020204" pitchFamily="34" charset="0"/>
              </a:defRPr>
            </a:lvl3pPr>
            <a:lvl4pPr marL="1649006" indent="-235572">
              <a:defRPr>
                <a:solidFill>
                  <a:schemeClr val="tx1"/>
                </a:solidFill>
                <a:latin typeface="Arial" panose="020B0604020202020204" pitchFamily="34" charset="0"/>
              </a:defRPr>
            </a:lvl4pPr>
            <a:lvl5pPr marL="2120151" indent="-235572">
              <a:defRPr>
                <a:solidFill>
                  <a:schemeClr val="tx1"/>
                </a:solidFill>
                <a:latin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67292D2F-3536-43F9-916A-D49CB93E2A9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3" name="Rectangle 2">
            <a:extLst>
              <a:ext uri="{FF2B5EF4-FFF2-40B4-BE49-F238E27FC236}">
                <a16:creationId xmlns:a16="http://schemas.microsoft.com/office/drawing/2014/main" id="{5C07D46D-B5C8-450B-8F96-BFD87996197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B8C4818-BF82-4AFB-83C3-4EA773A091A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name chronic fatigue syndrome was selected because a group of researchers believed a more specific name would be misleading and the chronic fatigue reflects the most common symptom. But the chronic fatigue is just one symptom among many so it does not accurately describe the illness.  CFS is also known as chronic fatigue and immune dysfunction (CFIDS), myalgic encephalopathy (ME), neurasthenia,  chronic Epstein-Barr, as well as a host of disrespectful terms, such as “yuppie flu.” EBV was thought to be causative agent, but investigation shows only a spurious correlation.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cs typeface="Times New Roman" panose="02020603050405020304" pitchFamily="18" charset="0"/>
              </a:rPr>
              <a:t>Comparable illnesses date back several centuries, some possibly linked to bacterial, viral, or protozoal infections. Small outbreaks of similar chronic fatigue disorders have been described in the medical literature since the 1930s. One of the most significant outbreaks of CFS occurred in Nevada in 1984 - this outbreak put CFS into the public arena.</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(such as brucellosis, yellow fever, hepatitis, influenza, and malaria).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4482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F2250F07-3191-48CE-8FAE-2914B66E08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3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F2250F07-3191-48CE-8FAE-2914B66E08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16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1855-4CE3-714C-9EF3-B5204C415B03}" type="slidenum">
              <a:rPr lang="en-US" smtClean="0"/>
              <a:t>30</a:t>
            </a:fld>
            <a:endParaRPr lang="en-US"/>
          </a:p>
        </p:txBody>
      </p:sp>
    </p:spTree>
    <p:extLst>
      <p:ext uri="{BB962C8B-B14F-4D97-AF65-F5344CB8AC3E}">
        <p14:creationId xmlns:p14="http://schemas.microsoft.com/office/powerpoint/2010/main" val="28892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F2250F07-3191-48CE-8FAE-2914B66E08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25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BF729-09EE-498B-B4E8-F87C290F20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960150" y="4590514"/>
            <a:ext cx="5282466" cy="4348122"/>
          </a:xfrm>
        </p:spPr>
        <p:txBody>
          <a:bodyPr/>
          <a:lstStyle/>
          <a:p>
            <a:r>
              <a:rPr lang="en-US"/>
              <a:t>It took our CFS subjects 4 days to recover from a bicycle exercise test and the healthy controls 1 day. Within 24 hours, 85% of controls indicated full recovery in contrast to 0% of the CFS patients. The remaining 15% of controls recovered within 48 hours. Only one CFS patient recovered within reported recovery within 48 hours. Every single healthy but deconditioned control completely recovered in two days whereas only 1 patient reported recovery in that same time frame. This clearly demonstrates an altered response in the ability to recover from the standardized physical stressor of an exercise test.</a:t>
            </a:r>
          </a:p>
        </p:txBody>
      </p:sp>
    </p:spTree>
    <p:extLst>
      <p:ext uri="{BB962C8B-B14F-4D97-AF65-F5344CB8AC3E}">
        <p14:creationId xmlns:p14="http://schemas.microsoft.com/office/powerpoint/2010/main" val="443449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Long COVID and ME/CFS:</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What’s the connection?</a:t>
            </a:r>
            <a:endParaRPr lang="en-US" dirty="0"/>
          </a:p>
        </p:txBody>
      </p:sp>
      <p:sp>
        <p:nvSpPr>
          <p:cNvPr id="4" name="Date Placeholder 3"/>
          <p:cNvSpPr>
            <a:spLocks noGrp="1"/>
          </p:cNvSpPr>
          <p:nvPr>
            <p:ph type="dt" sz="half" idx="10"/>
          </p:nvPr>
        </p:nvSpPr>
        <p:spPr>
          <a:xfrm>
            <a:off x="1275906" y="6356350"/>
            <a:ext cx="2305493" cy="365125"/>
          </a:xfrm>
        </p:spPr>
        <p:txBody>
          <a:bodyPr/>
          <a:lstStyle/>
          <a:p>
            <a:fld id="{DCFE22FF-2C4A-47DE-947A-BE6DF26DE6D0}"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266507" cy="365125"/>
          </a:xfrm>
        </p:spPr>
        <p:txBody>
          <a:bodyPr/>
          <a:lstStyle/>
          <a:p>
            <a:fld id="{9A107585-373B-4134-8895-F9ECEF071346}"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712" y="307745"/>
            <a:ext cx="1830012" cy="1830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9701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E80C38F-F781-4D75-A041-28106D507C2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F1442-45A8-4C90-9206-13D71204FE2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85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E80C38F-F781-4D75-A041-28106D507C2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F1442-45A8-4C90-9206-13D71204FE2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E80C38F-F781-4D75-A041-28106D507C2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F1442-45A8-4C90-9206-13D71204FE2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81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D13F5-421A-419D-8852-52E84A109447}" type="datetime1">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86276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982B78-7139-45DC-AEA2-8B35A451F10B}" type="slidenum">
              <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6000" y="6157174"/>
            <a:ext cx="2651619" cy="422722"/>
          </a:xfrm>
          <a:prstGeom prst="rect">
            <a:avLst/>
          </a:prstGeom>
        </p:spPr>
      </p:pic>
    </p:spTree>
    <p:extLst>
      <p:ext uri="{BB962C8B-B14F-4D97-AF65-F5344CB8AC3E}">
        <p14:creationId xmlns:p14="http://schemas.microsoft.com/office/powerpoint/2010/main" val="397039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C3B30-612F-46F0-85DA-A33609DFDCCF}" type="datetime1">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47626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DE5042-EB94-4C06-91E5-C08A5ECA1CD4}" type="datetime1">
              <a:rPr kumimoji="0" lang="en-US" alt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1/6/2021</a:t>
            </a:fld>
            <a:endPar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5429E6-A5DE-48A1-9401-E7B2A8828230}" type="slidenum">
              <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6000" y="6157174"/>
            <a:ext cx="2651619" cy="422722"/>
          </a:xfrm>
          <a:prstGeom prst="rect">
            <a:avLst/>
          </a:prstGeom>
        </p:spPr>
      </p:pic>
    </p:spTree>
    <p:extLst>
      <p:ext uri="{BB962C8B-B14F-4D97-AF65-F5344CB8AC3E}">
        <p14:creationId xmlns:p14="http://schemas.microsoft.com/office/powerpoint/2010/main" val="28975423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92EEB-B574-46EF-82A9-78D6C8A86ADE}" type="datetime1">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83352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A2EBD7B-7AAA-E442-9A8C-36D5E07DA31A}"/>
              </a:ext>
            </a:extLst>
          </p:cNvPr>
          <p:cNvSpPr>
            <a:spLocks noGrp="1" noChangeArrowheads="1"/>
          </p:cNvSpPr>
          <p:nvPr>
            <p:ph type="dt" sz="half"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
        <p:nvSpPr>
          <p:cNvPr id="7" name="Rectangle 5">
            <a:extLst>
              <a:ext uri="{FF2B5EF4-FFF2-40B4-BE49-F238E27FC236}">
                <a16:creationId xmlns:a16="http://schemas.microsoft.com/office/drawing/2014/main" id="{A9DAF110-F642-5E40-91EF-6E168A69E4DF}"/>
              </a:ext>
            </a:extLst>
          </p:cNvPr>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
        <p:nvSpPr>
          <p:cNvPr id="8" name="Rectangle 6">
            <a:extLst>
              <a:ext uri="{FF2B5EF4-FFF2-40B4-BE49-F238E27FC236}">
                <a16:creationId xmlns:a16="http://schemas.microsoft.com/office/drawing/2014/main" id="{1A37ED59-ADF8-404D-8E34-E5E160A7755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51F5FE-9F9A-7446-ACB6-8CFF24040A0A}" type="slidenum">
              <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14941091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02448-136C-4608-B28C-36E130E6D0A1}" type="datetime1">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49576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264329"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07585-373B-4134-8895-F9ECEF071346}" type="slidenum">
              <a:rPr lang="en-US" smtClean="0"/>
              <a:t>‹#›</a:t>
            </a:fld>
            <a:endParaRPr lang="en-US" dirty="0"/>
          </a:p>
        </p:txBody>
      </p:sp>
      <p:sp>
        <p:nvSpPr>
          <p:cNvPr id="7" name="Rectangle 6"/>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73856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65BDE61-A3C6-6A40-B4FC-425E20499D6A}"/>
              </a:ext>
            </a:extLst>
          </p:cNvPr>
          <p:cNvSpPr>
            <a:spLocks noGrp="1" noChangeArrowheads="1"/>
          </p:cNvSpPr>
          <p:nvPr>
            <p:ph type="dt" sz="half"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
        <p:nvSpPr>
          <p:cNvPr id="7" name="Rectangle 5">
            <a:extLst>
              <a:ext uri="{FF2B5EF4-FFF2-40B4-BE49-F238E27FC236}">
                <a16:creationId xmlns:a16="http://schemas.microsoft.com/office/drawing/2014/main" id="{9D5A2455-A77A-FF4D-A1CF-91C9C6D446AC}"/>
              </a:ext>
            </a:extLst>
          </p:cNvPr>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
        <p:nvSpPr>
          <p:cNvPr id="8" name="Rectangle 6">
            <a:extLst>
              <a:ext uri="{FF2B5EF4-FFF2-40B4-BE49-F238E27FC236}">
                <a16:creationId xmlns:a16="http://schemas.microsoft.com/office/drawing/2014/main" id="{7102C8D0-7AA9-F946-92F0-4CE1D2BF02F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38288F-A385-8443-A9A0-A066E2B19FD6}" type="slidenum">
              <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94360927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97A43-6417-421A-98BB-74F79C85B5B7}" type="datetime1">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Tw Cen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14270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323844" cy="2852737"/>
          </a:xfrm>
        </p:spPr>
        <p:txBody>
          <a:bodyPr anchor="b">
            <a:normAutofit/>
          </a:bodyPr>
          <a:lstStyle>
            <a:lvl1pPr>
              <a:defRPr sz="4800">
                <a:latin typeface="Permanent Marker" panose="02000000000000000000" pitchFamily="2" charset="0"/>
                <a:ea typeface="Permanent Marker" panose="02000000000000000000"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19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07585-373B-4134-8895-F9ECEF071346}" type="slidenum">
              <a:rPr lang="en-US" smtClean="0"/>
              <a:t>‹#›</a:t>
            </a:fld>
            <a:endParaRPr lang="en-US" dirty="0"/>
          </a:p>
        </p:txBody>
      </p:sp>
      <p:sp>
        <p:nvSpPr>
          <p:cNvPr id="7" name="Rectangle 6"/>
          <p:cNvSpPr/>
          <p:nvPr userDrawn="1"/>
        </p:nvSpPr>
        <p:spPr>
          <a:xfrm>
            <a:off x="11155695" y="10633"/>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4274" y="441789"/>
            <a:ext cx="1694130" cy="1694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6347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4935279"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03212" y="1825625"/>
            <a:ext cx="512275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07585-373B-4134-8895-F9ECEF071346}" type="slidenum">
              <a:rPr lang="en-US" smtClean="0"/>
              <a:t>‹#›</a:t>
            </a:fld>
            <a:endParaRPr lang="en-US" dirty="0"/>
          </a:p>
        </p:txBody>
      </p:sp>
      <p:sp>
        <p:nvSpPr>
          <p:cNvPr id="8" name="Rectangle 7"/>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16227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315906"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48480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4848075"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954233" y="1681163"/>
            <a:ext cx="51482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5954232" y="2505075"/>
            <a:ext cx="514829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07585-373B-4134-8895-F9ECEF071346}" type="slidenum">
              <a:rPr lang="en-US" smtClean="0"/>
              <a:t>‹#›</a:t>
            </a:fld>
            <a:endParaRPr lang="en-US" dirty="0"/>
          </a:p>
        </p:txBody>
      </p:sp>
      <p:sp>
        <p:nvSpPr>
          <p:cNvPr id="10" name="Rectangle 9"/>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52622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07585-373B-4134-8895-F9ECEF071346}" type="slidenum">
              <a:rPr lang="en-US" smtClean="0"/>
              <a:t>‹#›</a:t>
            </a:fld>
            <a:endParaRPr lang="en-US" dirty="0"/>
          </a:p>
        </p:txBody>
      </p:sp>
      <p:sp>
        <p:nvSpPr>
          <p:cNvPr id="6" name="Rectangle 5"/>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7931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07585-373B-4134-8895-F9ECEF071346}" type="slidenum">
              <a:rPr lang="en-US" smtClean="0"/>
              <a:t>‹#›</a:t>
            </a:fld>
            <a:endParaRPr lang="en-US" dirty="0"/>
          </a:p>
        </p:txBody>
      </p:sp>
      <p:sp>
        <p:nvSpPr>
          <p:cNvPr id="5" name="Rectangle 4"/>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6395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83853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029200" y="987425"/>
            <a:ext cx="60733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838539" cy="3811588"/>
          </a:xfrm>
        </p:spPr>
        <p:txBody>
          <a:bodyPr>
            <a:normAutofit/>
          </a:bodyPr>
          <a:lstStyle>
            <a:lvl1pPr marL="0" indent="0">
              <a:buNone/>
              <a:defRPr sz="19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07585-373B-4134-8895-F9ECEF071346}" type="slidenum">
              <a:rPr lang="en-US" smtClean="0"/>
              <a:t>‹#›</a:t>
            </a:fld>
            <a:endParaRPr lang="en-US" dirty="0"/>
          </a:p>
        </p:txBody>
      </p:sp>
      <p:sp>
        <p:nvSpPr>
          <p:cNvPr id="8" name="Rectangle 7"/>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1162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83853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965406" y="1625302"/>
            <a:ext cx="6137124" cy="42357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9" y="2057400"/>
            <a:ext cx="38385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DCFE22FF-2C4A-47DE-947A-BE6DF26DE6D0}"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07585-373B-4134-8895-F9ECEF071346}" type="slidenum">
              <a:rPr lang="en-US" smtClean="0"/>
              <a:t>‹#›</a:t>
            </a:fld>
            <a:endParaRPr lang="en-US" dirty="0"/>
          </a:p>
        </p:txBody>
      </p:sp>
      <p:sp>
        <p:nvSpPr>
          <p:cNvPr id="8" name="Rectangle 7"/>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679" y="402558"/>
            <a:ext cx="1222744" cy="122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607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187763"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187763"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4791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E22FF-2C4A-47DE-947A-BE6DF26DE6D0}" type="datetimeFigureOut">
              <a:rPr lang="en-US" smtClean="0"/>
              <a:t>1/6/2021</a:t>
            </a:fld>
            <a:endParaRPr lang="en-US" dirty="0"/>
          </a:p>
        </p:txBody>
      </p:sp>
      <p:sp>
        <p:nvSpPr>
          <p:cNvPr id="5" name="Footer Placeholder 4"/>
          <p:cNvSpPr>
            <a:spLocks noGrp="1"/>
          </p:cNvSpPr>
          <p:nvPr>
            <p:ph type="ftr" sz="quarter" idx="3"/>
          </p:nvPr>
        </p:nvSpPr>
        <p:spPr>
          <a:xfrm>
            <a:off x="3753293" y="6356350"/>
            <a:ext cx="44001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4153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07585-373B-4134-8895-F9ECEF071346}" type="slidenum">
              <a:rPr lang="en-US" smtClean="0"/>
              <a:t>‹#›</a:t>
            </a:fld>
            <a:endParaRPr lang="en-US" dirty="0"/>
          </a:p>
        </p:txBody>
      </p:sp>
      <p:sp>
        <p:nvSpPr>
          <p:cNvPr id="7" name="Rectangle 6"/>
          <p:cNvSpPr/>
          <p:nvPr userDrawn="1"/>
        </p:nvSpPr>
        <p:spPr>
          <a:xfrm>
            <a:off x="11155695" y="0"/>
            <a:ext cx="583019" cy="6858000"/>
          </a:xfrm>
          <a:prstGeom prst="rect">
            <a:avLst/>
          </a:prstGeom>
          <a:solidFill>
            <a:srgbClr val="E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59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3A3E3F"/>
          </a:solidFill>
          <a:latin typeface="Oswald" panose="00000500000000000000" pitchFamily="2" charset="0"/>
          <a:ea typeface="Permanent Marker"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700" kern="1200">
          <a:solidFill>
            <a:srgbClr val="3A3E3F"/>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3E3F"/>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3E3F"/>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3E3F"/>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3E3F"/>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80C38F-F781-4D75-A041-28106D507C23}" type="datetimeFigureOut">
              <a:rPr lang="en-US" smtClean="0"/>
              <a:t>1/6/2021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23F1442-45A8-4C90-9206-13D71204FE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79418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67211C3D-F507-45BF-B15A-0C6A715FFD21}" type="datetime1">
              <a:rPr lang="en-US" smtClean="0"/>
              <a:t>1/6/2021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www.workwellfoundation.org</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277059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9" r:id="rId7"/>
    <p:sldLayoutId id="2147483760" r:id="rId8"/>
    <p:sldLayoutId id="2147483761" r:id="rId9"/>
  </p:sldLayoutIdLst>
  <p:hf sldNum="0" hd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bmcmedicine.biomedcentral.com/articles/10.1186/s12916-014-0167-5"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eaction.ne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oleObject2.bin"/><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36.w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chart" Target="../charts/chart4.xml"/><Relationship Id="rId4" Type="http://schemas.openxmlformats.org/officeDocument/2006/relationships/chart" Target="../charts/chart3.xml"/></Relationships>
</file>

<file path=ppt/slides/_rels/slide64.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3" Type="http://schemas.openxmlformats.org/officeDocument/2006/relationships/chart" Target="../charts/chart6.xml"/><Relationship Id="rId7" Type="http://schemas.openxmlformats.org/officeDocument/2006/relationships/chart" Target="../charts/chart10.xml"/><Relationship Id="rId12" Type="http://schemas.openxmlformats.org/officeDocument/2006/relationships/chart" Target="../charts/chart15.xml"/><Relationship Id="rId2" Type="http://schemas.openxmlformats.org/officeDocument/2006/relationships/chart" Target="../charts/chart5.xml"/><Relationship Id="rId1" Type="http://schemas.openxmlformats.org/officeDocument/2006/relationships/slideLayout" Target="../slideLayouts/slideLayout6.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5" Type="http://schemas.openxmlformats.org/officeDocument/2006/relationships/image" Target="../media/image20.png"/><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 Id="rId14" Type="http://schemas.openxmlformats.org/officeDocument/2006/relationships/chart" Target="../charts/chart17.xml"/></Relationships>
</file>

<file path=ppt/slides/_rels/slide6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chart" Target="../charts/chart21.xml"/><Relationship Id="rId4" Type="http://schemas.openxmlformats.org/officeDocument/2006/relationships/chart" Target="../charts/char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42.jpeg"/><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5.tiff"/><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pubmed.ncbi.nlm.nih.gov/32568143/" TargetMode="External"/><Relationship Id="rId7" Type="http://schemas.openxmlformats.org/officeDocument/2006/relationships/hyperlink" Target="https://www.frontiersin.org/articles/10.3389/fped.2017.00121/full" TargetMode="External"/><Relationship Id="rId2" Type="http://schemas.openxmlformats.org/officeDocument/2006/relationships/hyperlink" Target="https://www.ncbi.nlm.nih.gov/pmc/articles/PMC6357921/"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6.jpeg"/></Relationships>
</file>

<file path=ppt/slides/_rels/slide83.xml.rels><?xml version="1.0" encoding="UTF-8" standalone="yes"?>
<Relationships xmlns="http://schemas.openxmlformats.org/package/2006/relationships"><Relationship Id="rId3" Type="http://schemas.openxmlformats.org/officeDocument/2006/relationships/hyperlink" Target="https://batemanhornecenter.org/providers/" TargetMode="External"/><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hyperlink" Target="https://www.omf.ngo/2019/09/01/new-guidelines-for-diagnosing-and-treating-me-cfs/"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doug-johnson.squarespace.com/blue-skunk-blog/2013/3/16/7-ways-to-promote-your-librarys-online-resources.html" TargetMode="External"/><Relationship Id="rId2" Type="http://schemas.openxmlformats.org/officeDocument/2006/relationships/image" Target="../media/image48.jpeg"/><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hyperlink" Target="https://creativecommons.org/licenses/by-nc-sa/3.0/"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unrest.film/s/19_MEA_Revised_2019_Research_Summary_190610.pdf" TargetMode="External"/><Relationship Id="rId2" Type="http://schemas.openxmlformats.org/officeDocument/2006/relationships/hyperlink" Target="http://www.meaction.net/wp-content/uploads/2018/10/Diagnosis-and-Management-of-Myalgic-Encephalomyelitis-MEAction.pdf"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86.xml.rels><?xml version="1.0" encoding="UTF-8" standalone="yes"?>
<Relationships xmlns="http://schemas.openxmlformats.org/package/2006/relationships"><Relationship Id="rId3" Type="http://schemas.openxmlformats.org/officeDocument/2006/relationships/hyperlink" Target="https://www.unrest.film/cme" TargetMode="External"/><Relationship Id="rId2" Type="http://schemas.openxmlformats.org/officeDocument/2006/relationships/hyperlink" Target="https://airtable.com/shr8D6pQ0nsqyNdnJ" TargetMode="External"/><Relationship Id="rId1" Type="http://schemas.openxmlformats.org/officeDocument/2006/relationships/slideLayout" Target="../slideLayouts/slideLayout2.xml"/><Relationship Id="rId6" Type="http://schemas.openxmlformats.org/officeDocument/2006/relationships/hyperlink" Target="mailto:jaime@meaction.net" TargetMode="External"/><Relationship Id="rId5" Type="http://schemas.openxmlformats.org/officeDocument/2006/relationships/hyperlink" Target="mailto:info@meaction.net" TargetMode="External"/><Relationship Id="rId4" Type="http://schemas.openxmlformats.org/officeDocument/2006/relationships/hyperlink" Target="http://www.meaction.net/donate"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1206" y="5959962"/>
            <a:ext cx="3182795" cy="812190"/>
          </a:xfrm>
          <a:prstGeom prst="rect">
            <a:avLst/>
          </a:prstGeom>
        </p:spPr>
      </p:pic>
      <p:sp>
        <p:nvSpPr>
          <p:cNvPr id="8" name="Title 7"/>
          <p:cNvSpPr>
            <a:spLocks noGrp="1"/>
          </p:cNvSpPr>
          <p:nvPr>
            <p:ph type="title"/>
          </p:nvPr>
        </p:nvSpPr>
        <p:spPr>
          <a:xfrm>
            <a:off x="265070" y="0"/>
            <a:ext cx="10187763" cy="1325563"/>
          </a:xfrm>
        </p:spPr>
        <p:txBody>
          <a:bodyPr/>
          <a:lstStyle/>
          <a:p>
            <a:r>
              <a:rPr lang="en-US" dirty="0" smtClean="0">
                <a:latin typeface="Permanent Marker" panose="02000000000000000000" pitchFamily="2" charset="0"/>
              </a:rPr>
              <a:t>Welcome!</a:t>
            </a:r>
            <a:endParaRPr lang="en-US" dirty="0">
              <a:latin typeface="Permanent Marker" panose="02000000000000000000" pitchFamily="2" charset="0"/>
            </a:endParaRPr>
          </a:p>
        </p:txBody>
      </p:sp>
      <p:sp>
        <p:nvSpPr>
          <p:cNvPr id="7" name="TextBox 6"/>
          <p:cNvSpPr txBox="1"/>
          <p:nvPr/>
        </p:nvSpPr>
        <p:spPr>
          <a:xfrm>
            <a:off x="1295085" y="4958810"/>
            <a:ext cx="10224254" cy="369332"/>
          </a:xfrm>
          <a:prstGeom prst="rect">
            <a:avLst/>
          </a:prstGeom>
          <a:noFill/>
        </p:spPr>
        <p:txBody>
          <a:bodyPr wrap="square" rtlCol="0">
            <a:spAutoFit/>
          </a:bodyPr>
          <a:lstStyle/>
          <a:p>
            <a:r>
              <a:rPr lang="en-US" dirty="0" smtClean="0">
                <a:latin typeface="Oswald" panose="00000500000000000000" pitchFamily="2" charset="0"/>
              </a:rPr>
              <a:t>Dr. Lucinda Bateman, MD       Dr. Mark </a:t>
            </a:r>
            <a:r>
              <a:rPr lang="en-US" dirty="0" err="1" smtClean="0">
                <a:latin typeface="Oswald" panose="00000500000000000000" pitchFamily="2" charset="0"/>
              </a:rPr>
              <a:t>VanNess</a:t>
            </a:r>
            <a:r>
              <a:rPr lang="en-US" dirty="0" smtClean="0">
                <a:latin typeface="Oswald" panose="00000500000000000000" pitchFamily="2" charset="0"/>
              </a:rPr>
              <a:t>, PhD	      Dr. Katherine Rowe, MD</a:t>
            </a:r>
            <a:endParaRPr lang="en-US" dirty="0">
              <a:latin typeface="Oswald" panose="000005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9" y="6009657"/>
            <a:ext cx="2832652" cy="643511"/>
          </a:xfrm>
          <a:prstGeom prst="rect">
            <a:avLst/>
          </a:prstGeom>
        </p:spPr>
      </p:pic>
      <p:pic>
        <p:nvPicPr>
          <p:cNvPr id="4098" name="Picture 2" descr="The Royal Children's Hospital Melbourne"/>
          <p:cNvPicPr>
            <a:picLocks noChangeAspect="1" noChangeArrowheads="1"/>
          </p:cNvPicPr>
          <p:nvPr/>
        </p:nvPicPr>
        <p:blipFill rotWithShape="1">
          <a:blip r:embed="rId4">
            <a:extLst>
              <a:ext uri="{28A0092B-C50C-407E-A947-70E740481C1C}">
                <a14:useLocalDpi xmlns:a14="http://schemas.microsoft.com/office/drawing/2010/main" val="0"/>
              </a:ext>
            </a:extLst>
          </a:blip>
          <a:srcRect r="29243" b="-277"/>
          <a:stretch/>
        </p:blipFill>
        <p:spPr bwMode="auto">
          <a:xfrm>
            <a:off x="3114022" y="6009657"/>
            <a:ext cx="2600976" cy="6693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srcRect l="4221" t="18840" r="24390" b="31679"/>
          <a:stretch/>
        </p:blipFill>
        <p:spPr>
          <a:xfrm>
            <a:off x="0" y="1067359"/>
            <a:ext cx="12192000" cy="475345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1809" y="5900088"/>
            <a:ext cx="1035177" cy="862648"/>
          </a:xfrm>
          <a:prstGeom prst="rect">
            <a:avLst/>
          </a:prstGeom>
        </p:spPr>
      </p:pic>
    </p:spTree>
    <p:extLst>
      <p:ext uri="{BB962C8B-B14F-4D97-AF65-F5344CB8AC3E}">
        <p14:creationId xmlns:p14="http://schemas.microsoft.com/office/powerpoint/2010/main" val="257039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570616" y="1219200"/>
            <a:ext cx="8858174" cy="2987040"/>
          </a:xfrm>
        </p:spPr>
        <p:txBody>
          <a:bodyPr>
            <a:normAutofit/>
          </a:bodyPr>
          <a:lstStyle/>
          <a:p>
            <a:r>
              <a:rPr lang="en-US" sz="4800" b="1" dirty="0">
                <a:solidFill>
                  <a:schemeClr val="accent1">
                    <a:lumMod val="75000"/>
                  </a:schemeClr>
                </a:solidFill>
              </a:rPr>
              <a:t>ME/CFS</a:t>
            </a:r>
            <a:br>
              <a:rPr lang="en-US" sz="4800" b="1" dirty="0">
                <a:solidFill>
                  <a:schemeClr val="accent1">
                    <a:lumMod val="75000"/>
                  </a:schemeClr>
                </a:solidFill>
              </a:rPr>
            </a:br>
            <a:r>
              <a:rPr lang="en-US" sz="3200" b="1" dirty="0">
                <a:solidFill>
                  <a:schemeClr val="accent1">
                    <a:lumMod val="75000"/>
                  </a:schemeClr>
                </a:solidFill>
              </a:rPr>
              <a:t>Myalgic Encephalomyelitis/Chronic Fatigue Syndrome</a:t>
            </a:r>
            <a:r>
              <a:rPr lang="en-US" sz="2800" b="1" dirty="0">
                <a:solidFill>
                  <a:schemeClr val="accent1">
                    <a:lumMod val="75000"/>
                  </a:schemeClr>
                </a:solidFill>
              </a:rPr>
              <a:t/>
            </a:r>
            <a:br>
              <a:rPr lang="en-US" sz="2800" b="1" dirty="0">
                <a:solidFill>
                  <a:schemeClr val="accent1">
                    <a:lumMod val="75000"/>
                  </a:schemeClr>
                </a:solidFill>
              </a:rPr>
            </a:br>
            <a:r>
              <a:rPr lang="en-US" sz="2800" b="1" dirty="0">
                <a:solidFill>
                  <a:schemeClr val="accent1">
                    <a:lumMod val="75000"/>
                  </a:schemeClr>
                </a:solidFill>
              </a:rPr>
              <a:t/>
            </a:r>
            <a:br>
              <a:rPr lang="en-US" sz="2800" b="1" dirty="0">
                <a:solidFill>
                  <a:schemeClr val="accent1">
                    <a:lumMod val="75000"/>
                  </a:schemeClr>
                </a:solidFill>
              </a:rPr>
            </a:br>
            <a:r>
              <a:rPr lang="en-US" sz="2400" dirty="0">
                <a:solidFill>
                  <a:schemeClr val="accent1">
                    <a:lumMod val="75000"/>
                  </a:schemeClr>
                </a:solidFill>
              </a:rPr>
              <a:t>A chronic, debilitating, multisystem illness characterized by central and peripheral nervous system disease, immune manifestations, and impaired cellular metabolism.</a:t>
            </a:r>
            <a:r>
              <a:rPr lang="en-US" sz="2400" i="1" dirty="0">
                <a:solidFill>
                  <a:schemeClr val="accent1">
                    <a:lumMod val="75000"/>
                  </a:schemeClr>
                </a:solidFill>
              </a:rPr>
              <a:t> </a:t>
            </a:r>
          </a:p>
        </p:txBody>
      </p:sp>
      <p:pic>
        <p:nvPicPr>
          <p:cNvPr id="5" name="Picture 4">
            <a:extLst>
              <a:ext uri="{FF2B5EF4-FFF2-40B4-BE49-F238E27FC236}">
                <a16:creationId xmlns:a16="http://schemas.microsoft.com/office/drawing/2014/main" id="{B258E9D4-3F4A-4EB7-A2DD-EFF5E594F1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
        <p:nvSpPr>
          <p:cNvPr id="4" name="TextBox 3">
            <a:extLst>
              <a:ext uri="{FF2B5EF4-FFF2-40B4-BE49-F238E27FC236}">
                <a16:creationId xmlns:a16="http://schemas.microsoft.com/office/drawing/2014/main" id="{B0D49314-DAD1-464C-9EC4-BD667942DD1C}"/>
              </a:ext>
            </a:extLst>
          </p:cNvPr>
          <p:cNvSpPr txBox="1"/>
          <p:nvPr/>
        </p:nvSpPr>
        <p:spPr>
          <a:xfrm>
            <a:off x="1570616" y="4591036"/>
            <a:ext cx="829201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ADE4">
                    <a:lumMod val="50000"/>
                  </a:srgbClr>
                </a:solidFill>
                <a:effectLst/>
                <a:uLnTx/>
                <a:uFillTx/>
                <a:latin typeface="Calibri" panose="020F0502020204030204"/>
                <a:ea typeface="+mn-ea"/>
                <a:cs typeface="+mn-cs"/>
              </a:rPr>
              <a:t>ME/CFS is thought to be a post-viral or post-infection syndrome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ADE4">
                    <a:lumMod val="50000"/>
                  </a:srgbClr>
                </a:solidFill>
                <a:effectLst/>
                <a:uLnTx/>
                <a:uFillTx/>
                <a:latin typeface="Calibri" panose="020F0502020204030204"/>
                <a:ea typeface="+mn-ea"/>
                <a:cs typeface="+mn-cs"/>
              </a:rPr>
              <a:t> in most, but not all cases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113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F11D8495-F6ED-41F5-B696-E94747E2EA66}"/>
              </a:ext>
            </a:extLst>
          </p:cNvPr>
          <p:cNvSpPr>
            <a:spLocks noGrp="1"/>
          </p:cNvSpPr>
          <p:nvPr>
            <p:ph type="sldNum" sz="quarter" idx="12"/>
          </p:nvPr>
        </p:nvSpPr>
        <p:spPr>
          <a:noFill/>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1F32F369-5C4E-45CA-A08D-7DA3B5495E23}"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A0DD2C50-5111-4FF5-9C95-9720D8B4F423}"/>
              </a:ext>
            </a:extLst>
          </p:cNvPr>
          <p:cNvSpPr>
            <a:spLocks noGrp="1" noChangeArrowheads="1"/>
          </p:cNvSpPr>
          <p:nvPr>
            <p:ph type="title" idx="4294967295"/>
          </p:nvPr>
        </p:nvSpPr>
        <p:spPr>
          <a:xfrm>
            <a:off x="2106612" y="228600"/>
            <a:ext cx="8836207" cy="838200"/>
          </a:xfrm>
        </p:spPr>
        <p:txBody>
          <a:bodyPr>
            <a:normAutofit/>
          </a:bodyPr>
          <a:lstStyle/>
          <a:p>
            <a:pPr eaLnBrk="1" hangingPunct="1"/>
            <a:r>
              <a:rPr lang="en-US" altLang="en-US" sz="3600" b="1" dirty="0">
                <a:solidFill>
                  <a:schemeClr val="accent2"/>
                </a:solidFill>
                <a:latin typeface="Arial" panose="020B0604020202020204" pitchFamily="34" charset="0"/>
                <a:cs typeface="Arial" panose="020B0604020202020204" pitchFamily="34" charset="0"/>
              </a:rPr>
              <a:t>ME/CFS Historical </a:t>
            </a:r>
            <a:r>
              <a:rPr lang="en-US" altLang="en-US" sz="3600" b="1" dirty="0" smtClean="0">
                <a:solidFill>
                  <a:schemeClr val="accent2"/>
                </a:solidFill>
                <a:latin typeface="Arial" panose="020B0604020202020204" pitchFamily="34" charset="0"/>
                <a:cs typeface="Arial" panose="020B0604020202020204" pitchFamily="34" charset="0"/>
              </a:rPr>
              <a:t>Background</a:t>
            </a:r>
            <a:endParaRPr lang="en-US" altLang="en-US" sz="2700" dirty="0">
              <a:solidFill>
                <a:schemeClr val="accent2"/>
              </a:solidFill>
              <a:latin typeface="Arial" panose="020B0604020202020204" pitchFamily="34" charset="0"/>
              <a:cs typeface="Arial" panose="020B0604020202020204" pitchFamily="34" charset="0"/>
            </a:endParaRPr>
          </a:p>
        </p:txBody>
      </p:sp>
      <p:sp>
        <p:nvSpPr>
          <p:cNvPr id="18436" name="Rectangle 3">
            <a:extLst>
              <a:ext uri="{FF2B5EF4-FFF2-40B4-BE49-F238E27FC236}">
                <a16:creationId xmlns:a16="http://schemas.microsoft.com/office/drawing/2014/main" id="{81E04618-6CBD-44BE-8EAD-CE74201CC592}"/>
              </a:ext>
            </a:extLst>
          </p:cNvPr>
          <p:cNvSpPr>
            <a:spLocks noGrp="1" noChangeArrowheads="1"/>
          </p:cNvSpPr>
          <p:nvPr>
            <p:ph type="body" idx="4294967295"/>
          </p:nvPr>
        </p:nvSpPr>
        <p:spPr>
          <a:xfrm>
            <a:off x="762000" y="1395190"/>
            <a:ext cx="10667999" cy="4736204"/>
          </a:xfrm>
        </p:spPr>
        <p:txBody>
          <a:bodyPr>
            <a:normAutofit fontScale="70000" lnSpcReduction="20000"/>
          </a:bodyPr>
          <a:lstStyle/>
          <a:p>
            <a:pPr eaLnBrk="1" hangingPunct="1">
              <a:buFont typeface="Wingdings" panose="05000000000000000000" pitchFamily="2" charset="2"/>
              <a:buChar char="§"/>
              <a:defRPr/>
            </a:pPr>
            <a:r>
              <a:rPr lang="en-US" sz="3200" dirty="0"/>
              <a:t> ME/CFS is associated with many other names, including:</a:t>
            </a:r>
          </a:p>
          <a:p>
            <a:pPr marL="201168" lvl="1" indent="0">
              <a:buNone/>
              <a:defRPr/>
            </a:pPr>
            <a:endParaRPr lang="en-US" sz="2800" dirty="0"/>
          </a:p>
          <a:p>
            <a:pPr lvl="1">
              <a:buClr>
                <a:schemeClr val="bg2"/>
              </a:buClr>
              <a:buFont typeface="Wingdings" panose="05000000000000000000" pitchFamily="2" charset="2"/>
              <a:buChar char="§"/>
              <a:defRPr/>
            </a:pPr>
            <a:r>
              <a:rPr lang="en-US" sz="2000" dirty="0">
                <a:solidFill>
                  <a:schemeClr val="tx1"/>
                </a:solidFill>
              </a:rPr>
              <a:t>Neurasthenia--- The Diseases of the Nervous System, 2nd ed. New York, Appleton, pp.529-38. Hirt, L. (1899)</a:t>
            </a:r>
          </a:p>
          <a:p>
            <a:pPr lvl="1">
              <a:buClr>
                <a:schemeClr val="bg2"/>
              </a:buClr>
              <a:buFont typeface="Wingdings" panose="05000000000000000000" pitchFamily="2" charset="2"/>
              <a:buChar char="§"/>
              <a:defRPr/>
            </a:pPr>
            <a:r>
              <a:rPr lang="en-US" sz="2000" dirty="0">
                <a:solidFill>
                  <a:schemeClr val="tx1"/>
                </a:solidFill>
              </a:rPr>
              <a:t>Icelandic disease (1946-47 outbreak of polio-like illness)</a:t>
            </a:r>
          </a:p>
          <a:p>
            <a:pPr lvl="1" eaLnBrk="1" hangingPunct="1">
              <a:buClr>
                <a:schemeClr val="bg2"/>
              </a:buClr>
              <a:buFont typeface="Wingdings" panose="05000000000000000000" pitchFamily="2" charset="2"/>
              <a:buChar char="§"/>
              <a:defRPr/>
            </a:pPr>
            <a:r>
              <a:rPr lang="en-US" sz="2000" dirty="0">
                <a:solidFill>
                  <a:schemeClr val="tx1"/>
                </a:solidFill>
              </a:rPr>
              <a:t>ME – “Benign” Myalgic Encephalomyelitis (1950s)</a:t>
            </a:r>
            <a:endParaRPr lang="en-US" sz="2000" i="1" dirty="0">
              <a:solidFill>
                <a:schemeClr val="tx1"/>
              </a:solidFill>
            </a:endParaRPr>
          </a:p>
          <a:p>
            <a:pPr lvl="1">
              <a:buClr>
                <a:schemeClr val="bg2"/>
              </a:buClr>
              <a:buFont typeface="Wingdings" panose="05000000000000000000" pitchFamily="2" charset="2"/>
              <a:buChar char="§"/>
              <a:defRPr/>
            </a:pPr>
            <a:r>
              <a:rPr lang="en-US" sz="2000" dirty="0"/>
              <a:t>Post-Viral or Post-Infectious Fatigue Syndromes</a:t>
            </a:r>
          </a:p>
          <a:p>
            <a:pPr lvl="1">
              <a:buClr>
                <a:schemeClr val="bg2"/>
              </a:buClr>
              <a:buFont typeface="Wingdings" panose="05000000000000000000" pitchFamily="2" charset="2"/>
              <a:buChar char="§"/>
              <a:defRPr/>
            </a:pPr>
            <a:r>
              <a:rPr lang="en-US" sz="2000" dirty="0"/>
              <a:t>Chronic mono or Chronic Epstein Barr or Chronic EBV (1980s)    [the role of EBV remains uncertain]</a:t>
            </a:r>
          </a:p>
          <a:p>
            <a:pPr lvl="1">
              <a:buClr>
                <a:schemeClr val="bg2"/>
              </a:buClr>
              <a:buFont typeface="Wingdings" panose="05000000000000000000" pitchFamily="2" charset="2"/>
              <a:buChar char="§"/>
              <a:defRPr/>
            </a:pPr>
            <a:r>
              <a:rPr lang="en-US" sz="2000" dirty="0"/>
              <a:t>CFS - Chronic Fatigue Syndrome  (a term coined in 1988 in the US)</a:t>
            </a:r>
          </a:p>
          <a:p>
            <a:pPr lvl="1">
              <a:buClr>
                <a:schemeClr val="bg2"/>
              </a:buClr>
              <a:buFont typeface="Wingdings" panose="05000000000000000000" pitchFamily="2" charset="2"/>
              <a:buChar char="§"/>
              <a:defRPr/>
            </a:pPr>
            <a:r>
              <a:rPr lang="en-US" sz="2000" dirty="0"/>
              <a:t>CFIDS- Chronic Fatigue Immune Dysfunction Syndrome (a term adopted by advocates to replace “CFS”)</a:t>
            </a:r>
          </a:p>
          <a:p>
            <a:pPr marL="457200" lvl="1" indent="0">
              <a:buClr>
                <a:schemeClr val="bg2"/>
              </a:buClr>
              <a:buNone/>
              <a:defRPr/>
            </a:pPr>
            <a:endParaRPr lang="en-US" sz="2000" dirty="0"/>
          </a:p>
          <a:p>
            <a:pPr eaLnBrk="1" hangingPunct="1">
              <a:buFont typeface="Wingdings" panose="05000000000000000000" pitchFamily="2" charset="2"/>
              <a:buChar char="§"/>
              <a:defRPr/>
            </a:pPr>
            <a:r>
              <a:rPr lang="en-US" sz="3200" dirty="0"/>
              <a:t> ME/CFS is not a new illness.  </a:t>
            </a:r>
          </a:p>
          <a:p>
            <a:pPr>
              <a:buFont typeface="Wingdings" panose="05000000000000000000" pitchFamily="2" charset="2"/>
              <a:buChar char="§"/>
              <a:defRPr/>
            </a:pPr>
            <a:r>
              <a:rPr lang="en-US" sz="3200" dirty="0"/>
              <a:t> ME/CFS is world-wide and multicultural.</a:t>
            </a:r>
            <a:r>
              <a:rPr lang="en-US" sz="3200" b="1" dirty="0"/>
              <a:t> </a:t>
            </a:r>
          </a:p>
          <a:p>
            <a:pPr lvl="1">
              <a:buClr>
                <a:schemeClr val="bg1">
                  <a:lumMod val="65000"/>
                </a:schemeClr>
              </a:buClr>
              <a:buFont typeface="Wingdings" panose="05000000000000000000" pitchFamily="2" charset="2"/>
              <a:buChar char="§"/>
              <a:defRPr/>
            </a:pPr>
            <a:r>
              <a:rPr lang="en-US" sz="2900" dirty="0"/>
              <a:t>Comparable illnesses have been documented for centuries but historical comparisons are problematic.</a:t>
            </a:r>
            <a:endParaRPr lang="en-US" sz="2900" b="1" dirty="0"/>
          </a:p>
          <a:p>
            <a:pPr>
              <a:buFont typeface="Wingdings" panose="05000000000000000000" pitchFamily="2" charset="2"/>
              <a:buChar char="§"/>
              <a:defRPr/>
            </a:pPr>
            <a:r>
              <a:rPr lang="en-US" sz="3200" b="1" dirty="0"/>
              <a:t> ME/CFS is a description of a chronic multisystem illness, likely post-infectious, with neurologic, immune and metabolic dysregulation.</a:t>
            </a:r>
            <a:endParaRPr lang="en-US" sz="3200" dirty="0"/>
          </a:p>
          <a:p>
            <a:pPr eaLnBrk="1" hangingPunct="1">
              <a:buFont typeface="Wingdings" panose="05000000000000000000" pitchFamily="2" charset="2"/>
              <a:buChar char="§"/>
              <a:defRPr/>
            </a:pPr>
            <a:endParaRPr lang="en-US" sz="3200" dirty="0"/>
          </a:p>
          <a:p>
            <a:pPr>
              <a:buClr>
                <a:schemeClr val="bg2"/>
              </a:buClr>
              <a:buFont typeface="Wingdings" panose="05000000000000000000" pitchFamily="2" charset="2"/>
              <a:buChar char="§"/>
              <a:defRPr/>
            </a:pPr>
            <a:endParaRPr lang="en-US" sz="1000" b="1" dirty="0"/>
          </a:p>
          <a:p>
            <a:pPr>
              <a:buClr>
                <a:schemeClr val="bg2"/>
              </a:buClr>
              <a:buFont typeface="Wingdings" panose="05000000000000000000" pitchFamily="2" charset="2"/>
              <a:buChar char="§"/>
              <a:defRPr/>
            </a:pPr>
            <a:endParaRPr lang="en-US" sz="1000" b="1" dirty="0"/>
          </a:p>
        </p:txBody>
      </p:sp>
      <p:pic>
        <p:nvPicPr>
          <p:cNvPr id="3" name="Picture 2">
            <a:extLst>
              <a:ext uri="{FF2B5EF4-FFF2-40B4-BE49-F238E27FC236}">
                <a16:creationId xmlns:a16="http://schemas.microsoft.com/office/drawing/2014/main" id="{A13ECDB1-26E5-49A3-B32F-1956953884BA}"/>
              </a:ext>
            </a:extLst>
          </p:cNvPr>
          <p:cNvPicPr>
            <a:picLocks noChangeAspect="1"/>
          </p:cNvPicPr>
          <p:nvPr/>
        </p:nvPicPr>
        <p:blipFill>
          <a:blip r:embed="rId3"/>
          <a:stretch>
            <a:fillRect/>
          </a:stretch>
        </p:blipFill>
        <p:spPr>
          <a:xfrm>
            <a:off x="0" y="6083741"/>
            <a:ext cx="2895851" cy="7742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6129637" y="5899075"/>
            <a:ext cx="5384231" cy="369332"/>
          </a:xfrm>
          <a:prstGeom prst="rect">
            <a:avLst/>
          </a:prstGeom>
        </p:spPr>
        <p:txBody>
          <a:bodyPr wrap="none">
            <a:spAutoFit/>
          </a:bodyPr>
          <a:lstStyle/>
          <a:p>
            <a:r>
              <a:rPr lang="en-US" b="1" dirty="0">
                <a:solidFill>
                  <a:srgbClr val="E7443A"/>
                </a:solidFill>
              </a:rPr>
              <a:t>ICD10 code: </a:t>
            </a:r>
            <a:r>
              <a:rPr lang="en-US" b="1" dirty="0" err="1">
                <a:solidFill>
                  <a:srgbClr val="E7443A"/>
                </a:solidFill>
              </a:rPr>
              <a:t>Postviral</a:t>
            </a:r>
            <a:r>
              <a:rPr lang="en-US" b="1" dirty="0">
                <a:solidFill>
                  <a:srgbClr val="E7443A"/>
                </a:solidFill>
              </a:rPr>
              <a:t> fatigue syndrome, or ME = G93.3</a:t>
            </a:r>
          </a:p>
        </p:txBody>
      </p:sp>
    </p:spTree>
    <p:extLst>
      <p:ext uri="{BB962C8B-B14F-4D97-AF65-F5344CB8AC3E}">
        <p14:creationId xmlns:p14="http://schemas.microsoft.com/office/powerpoint/2010/main" val="30560544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&amp; Etiology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2950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DAB0-C966-47F1-827E-5635B2786F4F}"/>
              </a:ext>
            </a:extLst>
          </p:cNvPr>
          <p:cNvSpPr>
            <a:spLocks noGrp="1"/>
          </p:cNvSpPr>
          <p:nvPr>
            <p:ph type="title"/>
          </p:nvPr>
        </p:nvSpPr>
        <p:spPr>
          <a:xfrm>
            <a:off x="1097280" y="286604"/>
            <a:ext cx="10058400" cy="1092492"/>
          </a:xfrm>
        </p:spPr>
        <p:txBody>
          <a:bodyPr>
            <a:noAutofit/>
          </a:bodyPr>
          <a:lstStyle/>
          <a:p>
            <a:r>
              <a:rPr lang="en-US" sz="4400" b="1" dirty="0">
                <a:solidFill>
                  <a:schemeClr val="accent2"/>
                </a:solidFill>
              </a:rPr>
              <a:t>Basic Facts about ME/CFS in the US </a:t>
            </a:r>
          </a:p>
        </p:txBody>
      </p:sp>
      <p:sp>
        <p:nvSpPr>
          <p:cNvPr id="3" name="Content Placeholder 2">
            <a:extLst>
              <a:ext uri="{FF2B5EF4-FFF2-40B4-BE49-F238E27FC236}">
                <a16:creationId xmlns:a16="http://schemas.microsoft.com/office/drawing/2014/main" id="{728F4040-00A2-4AAA-BB14-F0B00259901F}"/>
              </a:ext>
            </a:extLst>
          </p:cNvPr>
          <p:cNvSpPr>
            <a:spLocks noGrp="1"/>
          </p:cNvSpPr>
          <p:nvPr>
            <p:ph idx="1"/>
          </p:nvPr>
        </p:nvSpPr>
        <p:spPr>
          <a:xfrm>
            <a:off x="599607" y="1918740"/>
            <a:ext cx="10987790" cy="4452079"/>
          </a:xfrm>
        </p:spPr>
        <p:txBody>
          <a:bodyPr>
            <a:normAutofit fontScale="62500" lnSpcReduction="20000"/>
          </a:bodyPr>
          <a:lstStyle/>
          <a:p>
            <a:r>
              <a:rPr lang="en-US" sz="4600" b="1" dirty="0">
                <a:solidFill>
                  <a:srgbClr val="0070C0"/>
                </a:solidFill>
                <a:latin typeface="Arial" panose="020B0604020202020204" pitchFamily="34" charset="0"/>
                <a:cs typeface="Arial" panose="020B0604020202020204" pitchFamily="34" charset="0"/>
              </a:rPr>
              <a:t>ME/CFS</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Affects </a:t>
            </a:r>
            <a:r>
              <a:rPr lang="en-US" sz="3700" dirty="0">
                <a:solidFill>
                  <a:schemeClr val="tx1"/>
                </a:solidFill>
                <a:latin typeface="Arial" panose="020B0604020202020204" pitchFamily="34" charset="0"/>
                <a:cs typeface="Arial" panose="020B0604020202020204" pitchFamily="34" charset="0"/>
              </a:rPr>
              <a:t>836,000 to 2.5 million Americans but 80-90% have not been diagnosed.</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Affects </a:t>
            </a:r>
            <a:r>
              <a:rPr lang="en-US" sz="3700" dirty="0">
                <a:solidFill>
                  <a:schemeClr val="tx1"/>
                </a:solidFill>
                <a:latin typeface="Arial" panose="020B0604020202020204" pitchFamily="34" charset="0"/>
                <a:cs typeface="Arial" panose="020B0604020202020204" pitchFamily="34" charset="0"/>
              </a:rPr>
              <a:t>women 3 times more than men. Occurs</a:t>
            </a:r>
            <a:r>
              <a:rPr kumimoji="0" lang="en-US" sz="3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 patients younger than age 10 and older than age 70.  </a:t>
            </a:r>
            <a:r>
              <a:rPr kumimoji="0" lang="en-US" sz="3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Two peaks of onset: 11-19 years and a 30-40 years.</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Likely </a:t>
            </a:r>
            <a:r>
              <a:rPr lang="en-US" sz="3700" b="1" dirty="0">
                <a:solidFill>
                  <a:schemeClr val="tx1"/>
                </a:solidFill>
                <a:latin typeface="Arial" panose="020B0604020202020204" pitchFamily="34" charset="0"/>
                <a:cs typeface="Arial" panose="020B0604020202020204" pitchFamily="34" charset="0"/>
              </a:rPr>
              <a:t>more common in minority </a:t>
            </a:r>
            <a:r>
              <a:rPr lang="en-US" sz="3700" dirty="0">
                <a:solidFill>
                  <a:schemeClr val="tx1"/>
                </a:solidFill>
                <a:latin typeface="Arial" panose="020B0604020202020204" pitchFamily="34" charset="0"/>
                <a:cs typeface="Arial" panose="020B0604020202020204" pitchFamily="34" charset="0"/>
              </a:rPr>
              <a:t>groups but most often diagnosed in Caucasians </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25</a:t>
            </a:r>
            <a:r>
              <a:rPr lang="en-US" sz="3700" dirty="0">
                <a:solidFill>
                  <a:schemeClr val="tx1"/>
                </a:solidFill>
                <a:latin typeface="Arial" panose="020B0604020202020204" pitchFamily="34" charset="0"/>
                <a:cs typeface="Arial" panose="020B0604020202020204" pitchFamily="34" charset="0"/>
              </a:rPr>
              <a:t>% bedbound/housebound;  75% unable to work or attend school.</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Symptoms </a:t>
            </a:r>
            <a:r>
              <a:rPr lang="en-US" sz="3700" dirty="0">
                <a:solidFill>
                  <a:schemeClr val="tx1"/>
                </a:solidFill>
                <a:latin typeface="Arial" panose="020B0604020202020204" pitchFamily="34" charset="0"/>
                <a:cs typeface="Arial" panose="020B0604020202020204" pitchFamily="34" charset="0"/>
              </a:rPr>
              <a:t>can persist for years, and most patients never regain their pre-disease functioning.</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Costs </a:t>
            </a:r>
            <a:r>
              <a:rPr lang="en-US" sz="3700" dirty="0">
                <a:solidFill>
                  <a:schemeClr val="tx1"/>
                </a:solidFill>
                <a:latin typeface="Arial" panose="020B0604020202020204" pitchFamily="34" charset="0"/>
                <a:cs typeface="Arial" panose="020B0604020202020204" pitchFamily="34" charset="0"/>
              </a:rPr>
              <a:t>the US: $17-24 billion annually in lost productivity and direct medical costs.</a:t>
            </a:r>
          </a:p>
          <a:p>
            <a:pPr>
              <a:buFont typeface="Wingdings" panose="05000000000000000000" pitchFamily="2" charset="2"/>
              <a:buChar char="§"/>
            </a:pPr>
            <a:r>
              <a:rPr lang="en-US" sz="3700" dirty="0" smtClean="0">
                <a:solidFill>
                  <a:schemeClr val="tx1"/>
                </a:solidFill>
                <a:latin typeface="Arial" panose="020B0604020202020204" pitchFamily="34" charset="0"/>
                <a:cs typeface="Arial" panose="020B0604020202020204" pitchFamily="34" charset="0"/>
              </a:rPr>
              <a:t> The </a:t>
            </a:r>
            <a:r>
              <a:rPr lang="en-US" sz="3700" dirty="0">
                <a:solidFill>
                  <a:schemeClr val="tx1"/>
                </a:solidFill>
                <a:latin typeface="Arial" panose="020B0604020202020204" pitchFamily="34" charset="0"/>
                <a:cs typeface="Arial" panose="020B0604020202020204" pitchFamily="34" charset="0"/>
              </a:rPr>
              <a:t>cause of ME/CFS is not well understood, although the disease often follows an infection.</a:t>
            </a:r>
          </a:p>
        </p:txBody>
      </p:sp>
      <p:pic>
        <p:nvPicPr>
          <p:cNvPr id="4" name="Picture 3">
            <a:extLst>
              <a:ext uri="{FF2B5EF4-FFF2-40B4-BE49-F238E27FC236}">
                <a16:creationId xmlns:a16="http://schemas.microsoft.com/office/drawing/2014/main" id="{6727DBC4-A6F3-4DD8-B0F2-0668B0E99E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
        <p:nvSpPr>
          <p:cNvPr id="5" name="TextBox 4">
            <a:extLst>
              <a:ext uri="{FF2B5EF4-FFF2-40B4-BE49-F238E27FC236}">
                <a16:creationId xmlns:a16="http://schemas.microsoft.com/office/drawing/2014/main" id="{AC89555C-E4AF-49AA-AE84-36D8928BDD58}"/>
              </a:ext>
            </a:extLst>
          </p:cNvPr>
          <p:cNvSpPr txBox="1"/>
          <p:nvPr/>
        </p:nvSpPr>
        <p:spPr>
          <a:xfrm>
            <a:off x="4957893" y="6441134"/>
            <a:ext cx="6817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CDC website, IOM/NAM report, US ME/CFS Clinician Coalition handout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570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DAB0-C966-47F1-827E-5635B2786F4F}"/>
              </a:ext>
            </a:extLst>
          </p:cNvPr>
          <p:cNvSpPr>
            <a:spLocks noGrp="1"/>
          </p:cNvSpPr>
          <p:nvPr>
            <p:ph type="title"/>
          </p:nvPr>
        </p:nvSpPr>
        <p:spPr>
          <a:xfrm>
            <a:off x="1097280" y="286604"/>
            <a:ext cx="10058400" cy="1092492"/>
          </a:xfrm>
        </p:spPr>
        <p:txBody>
          <a:bodyPr>
            <a:noAutofit/>
          </a:bodyPr>
          <a:lstStyle/>
          <a:p>
            <a:r>
              <a:rPr lang="en-US" b="1" dirty="0">
                <a:solidFill>
                  <a:schemeClr val="accent2"/>
                </a:solidFill>
              </a:rPr>
              <a:t>How is ME/CFS triggered? </a:t>
            </a:r>
          </a:p>
        </p:txBody>
      </p:sp>
      <p:sp>
        <p:nvSpPr>
          <p:cNvPr id="3" name="Content Placeholder 2">
            <a:extLst>
              <a:ext uri="{FF2B5EF4-FFF2-40B4-BE49-F238E27FC236}">
                <a16:creationId xmlns:a16="http://schemas.microsoft.com/office/drawing/2014/main" id="{728F4040-00A2-4AAA-BB14-F0B00259901F}"/>
              </a:ext>
            </a:extLst>
          </p:cNvPr>
          <p:cNvSpPr>
            <a:spLocks noGrp="1"/>
          </p:cNvSpPr>
          <p:nvPr>
            <p:ph idx="1"/>
          </p:nvPr>
        </p:nvSpPr>
        <p:spPr>
          <a:xfrm>
            <a:off x="1066800" y="1898914"/>
            <a:ext cx="9664262" cy="3587486"/>
          </a:xfrm>
        </p:spPr>
        <p:txBody>
          <a:bodyPr>
            <a:normAutofit/>
          </a:bodyPr>
          <a:lstStyle/>
          <a:p>
            <a:r>
              <a:rPr lang="en-US" sz="2400" b="1" dirty="0">
                <a:solidFill>
                  <a:schemeClr val="tx1"/>
                </a:solidFill>
                <a:latin typeface="Arial" panose="020B0604020202020204" pitchFamily="34" charset="0"/>
                <a:cs typeface="Arial" panose="020B0604020202020204" pitchFamily="34" charset="0"/>
              </a:rPr>
              <a:t>150 ME/CFS patients </a:t>
            </a:r>
            <a:r>
              <a:rPr lang="en-US" sz="2400" i="1" dirty="0">
                <a:solidFill>
                  <a:schemeClr val="tx1"/>
                </a:solidFill>
                <a:latin typeface="Arial" panose="020B0604020202020204" pitchFamily="34" charset="0"/>
                <a:cs typeface="Arial" panose="020B0604020202020204" pitchFamily="34" charset="0"/>
              </a:rPr>
              <a:t>queried by detailed survey reported the following f</a:t>
            </a:r>
            <a:r>
              <a:rPr lang="en-U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actors to be associated with their ME/CFS onset.  (Table 1).</a:t>
            </a:r>
          </a:p>
          <a:p>
            <a:pPr marL="0" marR="0">
              <a:spcBef>
                <a:spcPts val="0"/>
              </a:spcBef>
              <a:spcAft>
                <a:spcPts val="0"/>
              </a:spcAft>
            </a:pPr>
            <a:r>
              <a:rPr lang="en-US" sz="24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Onset F</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actor	                                               No. of subjects   </a:t>
            </a:r>
            <a:r>
              <a:rPr lang="en-US" sz="24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subjects</a:t>
            </a:r>
          </a:p>
          <a:p>
            <a:pPr marL="0" marR="0">
              <a:spcBef>
                <a:spcPts val="0"/>
              </a:spcBef>
              <a:spcAft>
                <a:spcPts val="0"/>
              </a:spcAft>
            </a:pP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Infectious illness                                                	84	                 64</a:t>
            </a:r>
          </a:p>
          <a:p>
            <a:pPr marL="0" marR="0">
              <a:spcBef>
                <a:spcPts val="0"/>
              </a:spcBef>
              <a:spcAft>
                <a:spcPts val="0"/>
              </a:spcAft>
            </a:pPr>
            <a:r>
              <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Stress or major life events	                           51	                 39</a:t>
            </a:r>
          </a:p>
          <a:p>
            <a:pPr marL="0" marR="0">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Exposure to chemical/environ/toxins 	26	                 20</a:t>
            </a:r>
          </a:p>
          <a:p>
            <a:pPr marL="0" marR="0">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Recent international travel	                           25	                 19</a:t>
            </a:r>
          </a:p>
          <a:p>
            <a:pPr marL="0" marR="0">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Recent domestic travel	                           23	                 17</a:t>
            </a:r>
          </a:p>
          <a:p>
            <a:pPr marL="0" marR="0">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22	                 17</a:t>
            </a:r>
          </a:p>
          <a:p>
            <a:r>
              <a:rPr lang="en-US" dirty="0"/>
              <a:t>…</a:t>
            </a:r>
          </a:p>
        </p:txBody>
      </p:sp>
      <p:pic>
        <p:nvPicPr>
          <p:cNvPr id="4" name="Picture 3">
            <a:extLst>
              <a:ext uri="{FF2B5EF4-FFF2-40B4-BE49-F238E27FC236}">
                <a16:creationId xmlns:a16="http://schemas.microsoft.com/office/drawing/2014/main" id="{6727DBC4-A6F3-4DD8-B0F2-0668B0E99E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
        <p:nvSpPr>
          <p:cNvPr id="5" name="TextBox 4">
            <a:extLst>
              <a:ext uri="{FF2B5EF4-FFF2-40B4-BE49-F238E27FC236}">
                <a16:creationId xmlns:a16="http://schemas.microsoft.com/office/drawing/2014/main" id="{2650E423-78A3-4E6B-A84F-CDB818457EBE}"/>
              </a:ext>
            </a:extLst>
          </p:cNvPr>
          <p:cNvSpPr txBox="1"/>
          <p:nvPr/>
        </p:nvSpPr>
        <p:spPr>
          <a:xfrm>
            <a:off x="4901784" y="5322109"/>
            <a:ext cx="74950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Onset Patterns and Course of Myalgic Encephalomyelitis/Chronic Fatigue Syndrome. Lily Chu, et al.  Front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Pediatr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2019; 7: 12.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10.3389/fped.2019.00012.  PMCID: PMC6370741.  PMID: 30805319</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0369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DAB0-C966-47F1-827E-5635B2786F4F}"/>
              </a:ext>
            </a:extLst>
          </p:cNvPr>
          <p:cNvSpPr>
            <a:spLocks noGrp="1"/>
          </p:cNvSpPr>
          <p:nvPr>
            <p:ph type="title"/>
          </p:nvPr>
        </p:nvSpPr>
        <p:spPr>
          <a:xfrm>
            <a:off x="729205" y="286604"/>
            <a:ext cx="10426475" cy="1092492"/>
          </a:xfrm>
        </p:spPr>
        <p:txBody>
          <a:bodyPr>
            <a:noAutofit/>
          </a:bodyPr>
          <a:lstStyle/>
          <a:p>
            <a:r>
              <a:rPr lang="en-US" b="1" dirty="0">
                <a:solidFill>
                  <a:schemeClr val="accent2"/>
                </a:solidFill>
              </a:rPr>
              <a:t>How is ME/CFS triggered? </a:t>
            </a:r>
          </a:p>
        </p:txBody>
      </p:sp>
      <p:sp>
        <p:nvSpPr>
          <p:cNvPr id="3" name="Content Placeholder 2">
            <a:extLst>
              <a:ext uri="{FF2B5EF4-FFF2-40B4-BE49-F238E27FC236}">
                <a16:creationId xmlns:a16="http://schemas.microsoft.com/office/drawing/2014/main" id="{728F4040-00A2-4AAA-BB14-F0B00259901F}"/>
              </a:ext>
            </a:extLst>
          </p:cNvPr>
          <p:cNvSpPr>
            <a:spLocks noGrp="1"/>
          </p:cNvSpPr>
          <p:nvPr>
            <p:ph idx="1"/>
          </p:nvPr>
        </p:nvSpPr>
        <p:spPr>
          <a:xfrm>
            <a:off x="603353" y="1975944"/>
            <a:ext cx="10552327" cy="3346165"/>
          </a:xfrm>
        </p:spPr>
        <p:txBody>
          <a:bodyPr>
            <a:normAutofit fontScale="92500" lnSpcReduction="10000"/>
          </a:bodyPr>
          <a:lstStyle/>
          <a:p>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Subject-reported </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infectious events</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related to ME/CFS-onset.</a:t>
            </a:r>
          </a:p>
          <a:p>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Type of infection	                                                   No. of subjects      (%)</a:t>
            </a:r>
          </a:p>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Respiratory infection (sore throat, runny nose, cough, etc.)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39</a:t>
            </a:r>
            <a:endPar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Documented acute infection (herpes viruses, parvoB19, etc.)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p>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Non-specific infection (fever, chills, sweats, myalgia)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Abdominal infection (diarrhea, nausea, vomiting)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lang="en-US" u="sng"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t>…</a:t>
            </a:r>
          </a:p>
        </p:txBody>
      </p:sp>
      <p:pic>
        <p:nvPicPr>
          <p:cNvPr id="4" name="Picture 3">
            <a:extLst>
              <a:ext uri="{FF2B5EF4-FFF2-40B4-BE49-F238E27FC236}">
                <a16:creationId xmlns:a16="http://schemas.microsoft.com/office/drawing/2014/main" id="{6727DBC4-A6F3-4DD8-B0F2-0668B0E99E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
        <p:nvSpPr>
          <p:cNvPr id="5" name="TextBox 4">
            <a:extLst>
              <a:ext uri="{FF2B5EF4-FFF2-40B4-BE49-F238E27FC236}">
                <a16:creationId xmlns:a16="http://schemas.microsoft.com/office/drawing/2014/main" id="{2650E423-78A3-4E6B-A84F-CDB818457EBE}"/>
              </a:ext>
            </a:extLst>
          </p:cNvPr>
          <p:cNvSpPr txBox="1"/>
          <p:nvPr/>
        </p:nvSpPr>
        <p:spPr>
          <a:xfrm>
            <a:off x="4901784" y="5322109"/>
            <a:ext cx="74950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Onset Patterns and Course of Myalgic Encephalomyelitis/Chronic Fatigue Syndrome. Lily Chu, et al.  Front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Pediatr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2019; 7: 12.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10.3389/fped.2019.00012.  PMCID: PMC6370741.  PMID: 30805319</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87373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90D7-27DE-3446-B0B4-E8CCD409204B}"/>
              </a:ext>
            </a:extLst>
          </p:cNvPr>
          <p:cNvSpPr>
            <a:spLocks noGrp="1"/>
          </p:cNvSpPr>
          <p:nvPr>
            <p:ph type="title"/>
          </p:nvPr>
        </p:nvSpPr>
        <p:spPr/>
        <p:txBody>
          <a:bodyPr/>
          <a:lstStyle/>
          <a:p>
            <a:r>
              <a:rPr lang="en-AU" dirty="0"/>
              <a:t>Onset type</a:t>
            </a:r>
            <a:endParaRPr lang="en-US" dirty="0"/>
          </a:p>
        </p:txBody>
      </p:sp>
      <p:sp>
        <p:nvSpPr>
          <p:cNvPr id="3" name="Content Placeholder 2">
            <a:extLst>
              <a:ext uri="{FF2B5EF4-FFF2-40B4-BE49-F238E27FC236}">
                <a16:creationId xmlns:a16="http://schemas.microsoft.com/office/drawing/2014/main" id="{0A774491-DF95-984F-951E-DA530DCB23DE}"/>
              </a:ext>
            </a:extLst>
          </p:cNvPr>
          <p:cNvSpPr>
            <a:spLocks noGrp="1"/>
          </p:cNvSpPr>
          <p:nvPr>
            <p:ph idx="1"/>
          </p:nvPr>
        </p:nvSpPr>
        <p:spPr>
          <a:xfrm>
            <a:off x="838200" y="1871663"/>
            <a:ext cx="10515600" cy="4526756"/>
          </a:xfrm>
        </p:spPr>
        <p:txBody>
          <a:bodyPr>
            <a:noAutofit/>
          </a:bodyPr>
          <a:lstStyle/>
          <a:p>
            <a:r>
              <a:rPr lang="en-AU" sz="3200" dirty="0"/>
              <a:t>90% reported a </a:t>
            </a:r>
            <a:r>
              <a:rPr lang="en-AU" sz="3200" b="1" dirty="0"/>
              <a:t>defined onset </a:t>
            </a:r>
            <a:r>
              <a:rPr lang="en-AU" sz="3200" dirty="0"/>
              <a:t>following an infection</a:t>
            </a:r>
          </a:p>
          <a:p>
            <a:r>
              <a:rPr lang="en-AU" sz="3200" dirty="0"/>
              <a:t>m</a:t>
            </a:r>
            <a:r>
              <a:rPr lang="en-AU" sz="3200" dirty="0" smtClean="0"/>
              <a:t>ost commonly, EBV (Epstein-Barr virus)</a:t>
            </a:r>
            <a:endParaRPr lang="en-AU" sz="3200" dirty="0"/>
          </a:p>
          <a:p>
            <a:r>
              <a:rPr lang="en-AU" sz="3200" dirty="0"/>
              <a:t>variety of other infections were documented</a:t>
            </a:r>
          </a:p>
          <a:p>
            <a:r>
              <a:rPr lang="en-AU" sz="3200" dirty="0"/>
              <a:t>Months of onset peaked during the winter months – Very few had onset during typical stress periods such as the beginning of school year or examinations. Distribution more consistent with pattern of infections.</a:t>
            </a:r>
            <a:br>
              <a:rPr lang="en-AU" sz="3200" dirty="0"/>
            </a:br>
            <a:endParaRPr lang="en-AU"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7884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DDF9-4E2A-7348-B434-649C244384A7}"/>
              </a:ext>
            </a:extLst>
          </p:cNvPr>
          <p:cNvSpPr>
            <a:spLocks noGrp="1"/>
          </p:cNvSpPr>
          <p:nvPr>
            <p:ph type="title"/>
          </p:nvPr>
        </p:nvSpPr>
        <p:spPr/>
        <p:txBody>
          <a:bodyPr/>
          <a:lstStyle/>
          <a:p>
            <a:r>
              <a:rPr lang="en-US" dirty="0"/>
              <a:t>Onset type</a:t>
            </a:r>
          </a:p>
        </p:txBody>
      </p:sp>
      <p:sp>
        <p:nvSpPr>
          <p:cNvPr id="3" name="Content Placeholder 2">
            <a:extLst>
              <a:ext uri="{FF2B5EF4-FFF2-40B4-BE49-F238E27FC236}">
                <a16:creationId xmlns:a16="http://schemas.microsoft.com/office/drawing/2014/main" id="{83AEEFB9-12BA-0744-9340-DB16F66F9570}"/>
              </a:ext>
            </a:extLst>
          </p:cNvPr>
          <p:cNvSpPr>
            <a:spLocks noGrp="1"/>
          </p:cNvSpPr>
          <p:nvPr>
            <p:ph idx="1"/>
          </p:nvPr>
        </p:nvSpPr>
        <p:spPr/>
        <p:txBody>
          <a:bodyPr>
            <a:normAutofit lnSpcReduction="10000"/>
          </a:bodyPr>
          <a:lstStyle/>
          <a:p>
            <a:r>
              <a:rPr lang="en-AU" sz="3200" b="1" dirty="0"/>
              <a:t>Gradual onset </a:t>
            </a:r>
            <a:r>
              <a:rPr lang="en-AU" sz="3200" dirty="0"/>
              <a:t>(10%) was more commonly associated with orthostatic intolerance and </a:t>
            </a:r>
            <a:r>
              <a:rPr lang="en-AU" sz="3200" dirty="0" err="1"/>
              <a:t>hyperflexibility</a:t>
            </a:r>
            <a:r>
              <a:rPr lang="en-AU" sz="3200" dirty="0"/>
              <a:t> </a:t>
            </a:r>
          </a:p>
          <a:p>
            <a:r>
              <a:rPr lang="en-AU" sz="3200" dirty="0"/>
              <a:t>Differential diagnoses for gradual onset</a:t>
            </a:r>
          </a:p>
          <a:p>
            <a:pPr lvl="1"/>
            <a:r>
              <a:rPr lang="en-AU" sz="2800" dirty="0"/>
              <a:t>depression (feels better not worse if does things but less willing to do them </a:t>
            </a:r>
            <a:r>
              <a:rPr lang="en-AU" sz="2800" dirty="0" err="1"/>
              <a:t>cf</a:t>
            </a:r>
            <a:r>
              <a:rPr lang="en-AU" sz="2800" dirty="0"/>
              <a:t> wanting to do things but feeling worse) </a:t>
            </a:r>
          </a:p>
          <a:p>
            <a:pPr lvl="1"/>
            <a:r>
              <a:rPr lang="en-AU" sz="2800" dirty="0"/>
              <a:t>School refusal </a:t>
            </a:r>
            <a:r>
              <a:rPr lang="en-AU" sz="2800" dirty="0" err="1"/>
              <a:t>cf</a:t>
            </a:r>
            <a:r>
              <a:rPr lang="en-AU" sz="2800" dirty="0"/>
              <a:t> wanting to go but not able</a:t>
            </a:r>
          </a:p>
          <a:p>
            <a:pPr lvl="1"/>
            <a:r>
              <a:rPr lang="en-AU" sz="2800" dirty="0"/>
              <a:t>Other illnesses – celiac, autoimmune disease, endocrine disease</a:t>
            </a:r>
          </a:p>
          <a:p>
            <a:r>
              <a:rPr lang="en-AU" sz="3200" dirty="0"/>
              <a:t>Occasionally onset after a </a:t>
            </a:r>
            <a:r>
              <a:rPr lang="en-AU" sz="3200" b="1" dirty="0"/>
              <a:t>sequence of infections</a:t>
            </a:r>
            <a:r>
              <a:rPr lang="en-AU" sz="3200" dirty="0"/>
              <a:t> rather than single episode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1452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F900-ECEA-CF4E-8DA9-7B7973B1F39B}"/>
              </a:ext>
            </a:extLst>
          </p:cNvPr>
          <p:cNvSpPr>
            <a:spLocks noGrp="1"/>
          </p:cNvSpPr>
          <p:nvPr>
            <p:ph type="title"/>
          </p:nvPr>
        </p:nvSpPr>
        <p:spPr>
          <a:xfrm>
            <a:off x="838200" y="365125"/>
            <a:ext cx="10515600" cy="1306443"/>
          </a:xfrm>
        </p:spPr>
        <p:txBody>
          <a:bodyPr>
            <a:normAutofit/>
          </a:bodyPr>
          <a:lstStyle/>
          <a:p>
            <a:r>
              <a:rPr lang="en-US" sz="4000" dirty="0"/>
              <a:t>Age distribution from </a:t>
            </a:r>
            <a:r>
              <a:rPr lang="en-US" sz="4000" dirty="0" smtClean="0"/>
              <a:t>Norwegian study</a:t>
            </a:r>
            <a:endParaRPr lang="en-US" sz="4000" dirty="0"/>
          </a:p>
        </p:txBody>
      </p:sp>
      <p:sp>
        <p:nvSpPr>
          <p:cNvPr id="3" name="Content Placeholder 2">
            <a:extLst>
              <a:ext uri="{FF2B5EF4-FFF2-40B4-BE49-F238E27FC236}">
                <a16:creationId xmlns:a16="http://schemas.microsoft.com/office/drawing/2014/main" id="{C0E3E15D-0043-6844-B9E5-C1DAC43F0BE2}"/>
              </a:ext>
            </a:extLst>
          </p:cNvPr>
          <p:cNvSpPr>
            <a:spLocks noGrp="1"/>
          </p:cNvSpPr>
          <p:nvPr>
            <p:ph idx="1"/>
          </p:nvPr>
        </p:nvSpPr>
        <p:spPr>
          <a:xfrm>
            <a:off x="838200" y="1825625"/>
            <a:ext cx="3555124" cy="4303464"/>
          </a:xfrm>
        </p:spPr>
        <p:txBody>
          <a:bodyPr>
            <a:normAutofit/>
          </a:bodyPr>
          <a:lstStyle/>
          <a:p>
            <a:r>
              <a:rPr lang="en-US" sz="1800" i="1" dirty="0">
                <a:latin typeface="Arial" panose="020B0604020202020204" pitchFamily="34" charset="0"/>
                <a:cs typeface="Arial" panose="020B0604020202020204" pitchFamily="34" charset="0"/>
              </a:rPr>
              <a:t>Two age peaks in the incidence of chronic fatigue syndrome/</a:t>
            </a:r>
            <a:r>
              <a:rPr lang="en-US" sz="1800" i="1" dirty="0" err="1">
                <a:latin typeface="Arial" panose="020B0604020202020204" pitchFamily="34" charset="0"/>
                <a:cs typeface="Arial" panose="020B0604020202020204" pitchFamily="34" charset="0"/>
              </a:rPr>
              <a:t>myalgic</a:t>
            </a:r>
            <a:r>
              <a:rPr lang="en-US" sz="1800" i="1" dirty="0">
                <a:latin typeface="Arial" panose="020B0604020202020204" pitchFamily="34" charset="0"/>
                <a:cs typeface="Arial" panose="020B0604020202020204" pitchFamily="34" charset="0"/>
              </a:rPr>
              <a:t> encephalomyelitis: a population-based registry study from Norway </a:t>
            </a:r>
            <a:r>
              <a:rPr lang="en-US" sz="1800" i="1" dirty="0" smtClean="0">
                <a:latin typeface="Arial" panose="020B0604020202020204" pitchFamily="34" charset="0"/>
                <a:cs typeface="Arial" panose="020B0604020202020204" pitchFamily="34" charset="0"/>
              </a:rPr>
              <a:t>2008-2012</a:t>
            </a:r>
          </a:p>
          <a:p>
            <a:r>
              <a:rPr lang="en-US" sz="1800" dirty="0" smtClean="0">
                <a:latin typeface="Arial" panose="020B0604020202020204" pitchFamily="34" charset="0"/>
                <a:cs typeface="Arial" panose="020B0604020202020204" pitchFamily="34" charset="0"/>
              </a:rPr>
              <a:t>Large study from national data, ~5800</a:t>
            </a:r>
          </a:p>
          <a:p>
            <a:r>
              <a:rPr lang="en-US" sz="1800" dirty="0" smtClean="0">
                <a:latin typeface="Arial" panose="020B0604020202020204" pitchFamily="34" charset="0"/>
                <a:cs typeface="Arial" panose="020B0604020202020204" pitchFamily="34" charset="0"/>
              </a:rPr>
              <a:t>Peaks of </a:t>
            </a:r>
            <a:r>
              <a:rPr lang="en-US" sz="1800" i="1" dirty="0" smtClean="0">
                <a:latin typeface="Arial" panose="020B0604020202020204" pitchFamily="34" charset="0"/>
                <a:cs typeface="Arial" panose="020B0604020202020204" pitchFamily="34" charset="0"/>
              </a:rPr>
              <a:t>diagnosis</a:t>
            </a:r>
            <a:r>
              <a:rPr lang="en-US" sz="1800" dirty="0" smtClean="0">
                <a:latin typeface="Arial" panose="020B0604020202020204" pitchFamily="34" charset="0"/>
                <a:cs typeface="Arial" panose="020B0604020202020204" pitchFamily="34" charset="0"/>
              </a:rPr>
              <a:t> (not onset) ages 10-19 and in 30s</a:t>
            </a:r>
            <a:endParaRPr lang="en-AU" sz="2000" dirty="0" smtClean="0">
              <a:hlinkClick r:id="rId2"/>
            </a:endParaRPr>
          </a:p>
          <a:p>
            <a:r>
              <a:rPr lang="en-AU" sz="2000" dirty="0" smtClean="0">
                <a:hlinkClick r:id="rId2"/>
              </a:rPr>
              <a:t>https</a:t>
            </a:r>
            <a:r>
              <a:rPr lang="en-AU" sz="2000" dirty="0">
                <a:hlinkClick r:id="rId2"/>
              </a:rPr>
              <a:t>://bmcmedicine.biomedcentral.com/articles/10.1186/s12916-014-0167-5</a:t>
            </a:r>
            <a:endParaRPr lang="en-US" sz="2000" dirty="0"/>
          </a:p>
        </p:txBody>
      </p:sp>
      <p:pic>
        <p:nvPicPr>
          <p:cNvPr id="1026" name="Picture 2" descr="Figure 1">
            <a:extLst>
              <a:ext uri="{FF2B5EF4-FFF2-40B4-BE49-F238E27FC236}">
                <a16:creationId xmlns:a16="http://schemas.microsoft.com/office/drawing/2014/main" id="{9A98840E-26A7-D543-A9A0-19EB8E0CC4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4" b="-2"/>
          <a:stretch/>
        </p:blipFill>
        <p:spPr bwMode="auto">
          <a:xfrm>
            <a:off x="4689514" y="2058338"/>
            <a:ext cx="6170299" cy="4224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387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829AA-E17F-1D44-B7C8-D9B167BBC462}"/>
              </a:ext>
            </a:extLst>
          </p:cNvPr>
          <p:cNvSpPr>
            <a:spLocks noGrp="1"/>
          </p:cNvSpPr>
          <p:nvPr>
            <p:ph type="title"/>
          </p:nvPr>
        </p:nvSpPr>
        <p:spPr/>
        <p:txBody>
          <a:bodyPr>
            <a:normAutofit/>
          </a:bodyPr>
          <a:lstStyle/>
          <a:p>
            <a:r>
              <a:rPr lang="en-AU" dirty="0"/>
              <a:t>Demographics of young people </a:t>
            </a:r>
            <a:r>
              <a:rPr lang="en-AU" dirty="0" smtClean="0"/>
              <a:t/>
            </a:r>
            <a:br>
              <a:rPr lang="en-AU" dirty="0" smtClean="0"/>
            </a:br>
            <a:r>
              <a:rPr lang="en-AU" dirty="0" smtClean="0"/>
              <a:t>(</a:t>
            </a:r>
            <a:r>
              <a:rPr lang="en-AU" dirty="0"/>
              <a:t>in Australian context)</a:t>
            </a:r>
            <a:endParaRPr lang="en-US" dirty="0"/>
          </a:p>
        </p:txBody>
      </p:sp>
      <p:sp>
        <p:nvSpPr>
          <p:cNvPr id="5" name="Content Placeholder 4">
            <a:extLst>
              <a:ext uri="{FF2B5EF4-FFF2-40B4-BE49-F238E27FC236}">
                <a16:creationId xmlns:a16="http://schemas.microsoft.com/office/drawing/2014/main" id="{EBCB5515-A383-6E43-B16A-666BDB6D8CE5}"/>
              </a:ext>
            </a:extLst>
          </p:cNvPr>
          <p:cNvSpPr>
            <a:spLocks noGrp="1"/>
          </p:cNvSpPr>
          <p:nvPr>
            <p:ph idx="1"/>
          </p:nvPr>
        </p:nvSpPr>
        <p:spPr/>
        <p:txBody>
          <a:bodyPr>
            <a:normAutofit lnSpcReduction="10000"/>
          </a:bodyPr>
          <a:lstStyle/>
          <a:p>
            <a:r>
              <a:rPr lang="en-AU" dirty="0"/>
              <a:t>Specialist ME/CFS clinic in major </a:t>
            </a:r>
            <a:r>
              <a:rPr lang="en-AU" dirty="0" err="1" smtClean="0"/>
              <a:t>pediatric</a:t>
            </a:r>
            <a:r>
              <a:rPr lang="en-AU" dirty="0" smtClean="0"/>
              <a:t> </a:t>
            </a:r>
            <a:r>
              <a:rPr lang="en-AU" dirty="0"/>
              <a:t>hospital servicing state of 5.8 million.</a:t>
            </a:r>
          </a:p>
          <a:p>
            <a:r>
              <a:rPr lang="en-AU" dirty="0"/>
              <a:t>Patients can live up to 3-4 hours drive from state borders</a:t>
            </a:r>
          </a:p>
          <a:p>
            <a:r>
              <a:rPr lang="en-AU" dirty="0"/>
              <a:t>Multicultural city of nearly 5 million</a:t>
            </a:r>
          </a:p>
          <a:p>
            <a:r>
              <a:rPr lang="en-AU" dirty="0"/>
              <a:t>Approximately 60% of population either born overseas or parents born overseas from 200 countries</a:t>
            </a:r>
          </a:p>
          <a:p>
            <a:r>
              <a:rPr lang="en-AU" dirty="0"/>
              <a:t>280 languages spoken and 70 commonly spoken in the hospital. 23% speak language other than English at home</a:t>
            </a:r>
          </a:p>
          <a:p>
            <a:r>
              <a:rPr lang="en-AU" dirty="0"/>
              <a:t>Universal health care with no restrictions on access and hospital clinics represent the population demographic</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3879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9524" y="2708932"/>
            <a:ext cx="5804338" cy="1325563"/>
          </a:xfrm>
        </p:spPr>
        <p:txBody>
          <a:bodyPr>
            <a:noAutofit/>
          </a:bodyPr>
          <a:lstStyle/>
          <a:p>
            <a:r>
              <a:rPr lang="en-US" sz="4800" dirty="0" smtClean="0">
                <a:latin typeface="Permanent Marker" panose="02000000000000000000" pitchFamily="2" charset="0"/>
              </a:rPr>
              <a:t>Jaime Seltzer</a:t>
            </a:r>
            <a:br>
              <a:rPr lang="en-US" sz="4800" dirty="0" smtClean="0">
                <a:latin typeface="Permanent Marker" panose="02000000000000000000" pitchFamily="2" charset="0"/>
              </a:rPr>
            </a:br>
            <a:r>
              <a:rPr lang="en-US" sz="3600" dirty="0" smtClean="0">
                <a:latin typeface="Permanent Marker" panose="02000000000000000000" pitchFamily="2" charset="0"/>
              </a:rPr>
              <a:t>Director of Scientific &amp; Medical Outreach, #</a:t>
            </a:r>
            <a:r>
              <a:rPr lang="en-US" sz="3600" dirty="0" err="1" smtClean="0">
                <a:latin typeface="Permanent Marker" panose="02000000000000000000" pitchFamily="2" charset="0"/>
              </a:rPr>
              <a:t>MEAction</a:t>
            </a:r>
            <a:r>
              <a:rPr lang="en-US" sz="3600" dirty="0" smtClean="0">
                <a:latin typeface="Permanent Marker" panose="02000000000000000000" pitchFamily="2" charset="0"/>
              </a:rPr>
              <a:t/>
            </a:r>
            <a:br>
              <a:rPr lang="en-US" sz="3600" dirty="0" smtClean="0">
                <a:latin typeface="Permanent Marker" panose="02000000000000000000" pitchFamily="2" charset="0"/>
              </a:rPr>
            </a:br>
            <a:r>
              <a:rPr lang="en-US" sz="3600" dirty="0" smtClean="0">
                <a:latin typeface="Permanent Marker" panose="02000000000000000000" pitchFamily="2" charset="0"/>
              </a:rPr>
              <a:t/>
            </a:r>
            <a:br>
              <a:rPr lang="en-US" sz="3600" dirty="0" smtClean="0">
                <a:latin typeface="Permanent Marker" panose="02000000000000000000" pitchFamily="2" charset="0"/>
              </a:rPr>
            </a:br>
            <a:r>
              <a:rPr lang="en-US" sz="3600" dirty="0" smtClean="0">
                <a:latin typeface="Permanent Marker" panose="02000000000000000000" pitchFamily="2" charset="0"/>
                <a:hlinkClick r:id="rId2"/>
              </a:rPr>
              <a:t>www.meaction.net</a:t>
            </a:r>
            <a:r>
              <a:rPr lang="en-US" sz="3600" dirty="0" smtClean="0">
                <a:latin typeface="Permanent Marker" panose="02000000000000000000" pitchFamily="2" charset="0"/>
              </a:rPr>
              <a:t/>
            </a:r>
            <a:br>
              <a:rPr lang="en-US" sz="3600" dirty="0" smtClean="0">
                <a:latin typeface="Permanent Marker" panose="02000000000000000000" pitchFamily="2" charset="0"/>
              </a:rPr>
            </a:br>
            <a:r>
              <a:rPr lang="en-US" sz="2800" dirty="0" smtClean="0"/>
              <a:t>jaime@meaction.net</a:t>
            </a:r>
            <a:endParaRPr lang="en-US" sz="2800" dirty="0"/>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6007102" y="1988352"/>
            <a:ext cx="4351338" cy="3269139"/>
          </a:xfrm>
        </p:spPr>
      </p:pic>
    </p:spTree>
    <p:extLst>
      <p:ext uri="{BB962C8B-B14F-4D97-AF65-F5344CB8AC3E}">
        <p14:creationId xmlns:p14="http://schemas.microsoft.com/office/powerpoint/2010/main" val="3543156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16A5-12C2-A147-8A2A-3D6743E26F6B}"/>
              </a:ext>
            </a:extLst>
          </p:cNvPr>
          <p:cNvSpPr>
            <a:spLocks noGrp="1"/>
          </p:cNvSpPr>
          <p:nvPr>
            <p:ph type="title"/>
          </p:nvPr>
        </p:nvSpPr>
        <p:spPr/>
        <p:txBody>
          <a:bodyPr/>
          <a:lstStyle/>
          <a:p>
            <a:r>
              <a:rPr lang="en-AU" dirty="0"/>
              <a:t>Demographics </a:t>
            </a:r>
            <a:endParaRPr lang="en-US" dirty="0"/>
          </a:p>
        </p:txBody>
      </p:sp>
      <p:sp>
        <p:nvSpPr>
          <p:cNvPr id="3" name="Content Placeholder 2">
            <a:extLst>
              <a:ext uri="{FF2B5EF4-FFF2-40B4-BE49-F238E27FC236}">
                <a16:creationId xmlns:a16="http://schemas.microsoft.com/office/drawing/2014/main" id="{DBB6C455-DD59-4E45-9EBD-BAA323F02DF1}"/>
              </a:ext>
            </a:extLst>
          </p:cNvPr>
          <p:cNvSpPr>
            <a:spLocks noGrp="1"/>
          </p:cNvSpPr>
          <p:nvPr>
            <p:ph idx="1"/>
          </p:nvPr>
        </p:nvSpPr>
        <p:spPr/>
        <p:txBody>
          <a:bodyPr/>
          <a:lstStyle/>
          <a:p>
            <a:r>
              <a:rPr lang="en-AU" dirty="0"/>
              <a:t>1021 consecutive patients diagnosed with CFS.</a:t>
            </a:r>
          </a:p>
          <a:p>
            <a:r>
              <a:rPr lang="en-AU" dirty="0"/>
              <a:t>The M:F ratio was 1:3 </a:t>
            </a:r>
          </a:p>
          <a:p>
            <a:r>
              <a:rPr lang="en-AU" dirty="0"/>
              <a:t> Mean age of onset 14.6 </a:t>
            </a:r>
            <a:r>
              <a:rPr lang="en-AU" dirty="0" smtClean="0"/>
              <a:t>years; </a:t>
            </a:r>
            <a:r>
              <a:rPr lang="en-AU" dirty="0"/>
              <a:t>range 6-20 years.</a:t>
            </a:r>
          </a:p>
          <a:p>
            <a:r>
              <a:rPr lang="en-AU" dirty="0"/>
              <a:t>(2% &lt;10 and 4% &lt;12) increasing through adolescence</a:t>
            </a:r>
          </a:p>
          <a:p>
            <a:r>
              <a:rPr lang="en-AU" dirty="0"/>
              <a:t>The rural/urban mix was proportionate to the population </a:t>
            </a:r>
          </a:p>
          <a:p>
            <a:r>
              <a:rPr lang="en-AU" dirty="0"/>
              <a:t>Socioeconomic status reflected the population.</a:t>
            </a:r>
          </a:p>
          <a:p>
            <a:r>
              <a:rPr lang="en-AU" dirty="0" smtClean="0"/>
              <a:t>However, </a:t>
            </a:r>
            <a:r>
              <a:rPr lang="en-AU" dirty="0"/>
              <a:t>the ethnic mix was not representative of the population of the state nor of the clientele of the </a:t>
            </a:r>
            <a:r>
              <a:rPr lang="en-AU" dirty="0" smtClean="0"/>
              <a:t>hospital.</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1556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EA0F-2541-8148-85A9-00CB6B2C904F}"/>
              </a:ext>
            </a:extLst>
          </p:cNvPr>
          <p:cNvSpPr>
            <a:spLocks noGrp="1"/>
          </p:cNvSpPr>
          <p:nvPr>
            <p:ph type="title"/>
          </p:nvPr>
        </p:nvSpPr>
        <p:spPr/>
        <p:txBody>
          <a:bodyPr/>
          <a:lstStyle/>
          <a:p>
            <a:r>
              <a:rPr lang="en-AU" dirty="0"/>
              <a:t>Ethnic mix of young people with ME/CFS</a:t>
            </a:r>
            <a:endParaRPr lang="en-US" dirty="0"/>
          </a:p>
        </p:txBody>
      </p:sp>
      <p:sp>
        <p:nvSpPr>
          <p:cNvPr id="3" name="Content Placeholder 2">
            <a:extLst>
              <a:ext uri="{FF2B5EF4-FFF2-40B4-BE49-F238E27FC236}">
                <a16:creationId xmlns:a16="http://schemas.microsoft.com/office/drawing/2014/main" id="{089B386B-5CE6-814D-9879-E2C429F803AA}"/>
              </a:ext>
            </a:extLst>
          </p:cNvPr>
          <p:cNvSpPr>
            <a:spLocks noGrp="1"/>
          </p:cNvSpPr>
          <p:nvPr>
            <p:ph idx="1"/>
          </p:nvPr>
        </p:nvSpPr>
        <p:spPr>
          <a:xfrm>
            <a:off x="838200" y="1825625"/>
            <a:ext cx="10515600" cy="4260850"/>
          </a:xfrm>
        </p:spPr>
        <p:txBody>
          <a:bodyPr>
            <a:normAutofit/>
          </a:bodyPr>
          <a:lstStyle/>
          <a:p>
            <a:r>
              <a:rPr lang="en-AU" sz="3200" dirty="0"/>
              <a:t>80% (811) had an </a:t>
            </a:r>
            <a:r>
              <a:rPr lang="en-AU" sz="3200" dirty="0">
                <a:solidFill>
                  <a:srgbClr val="FF0000"/>
                </a:solidFill>
              </a:rPr>
              <a:t>Anglo-Celtic</a:t>
            </a:r>
            <a:r>
              <a:rPr lang="en-AU" sz="3200" dirty="0"/>
              <a:t> background (approximately 30% population), but predominantly Scottish/Irish descent (10% of population)</a:t>
            </a:r>
          </a:p>
          <a:p>
            <a:r>
              <a:rPr lang="en-AU" sz="3200" dirty="0"/>
              <a:t>10.4% </a:t>
            </a:r>
            <a:r>
              <a:rPr lang="en-AU" sz="3200" dirty="0">
                <a:solidFill>
                  <a:schemeClr val="accent1"/>
                </a:solidFill>
              </a:rPr>
              <a:t>northern European </a:t>
            </a:r>
            <a:r>
              <a:rPr lang="en-AU" sz="3200" dirty="0"/>
              <a:t>(Dutch, Scandinavian which is &lt;1% population)</a:t>
            </a:r>
          </a:p>
          <a:p>
            <a:r>
              <a:rPr lang="en-AU" sz="3200" dirty="0"/>
              <a:t>Not representative of population or other general </a:t>
            </a:r>
            <a:r>
              <a:rPr lang="en-AU" sz="3200" dirty="0" err="1"/>
              <a:t>pediatric</a:t>
            </a:r>
            <a:r>
              <a:rPr lang="en-AU" sz="3200" dirty="0"/>
              <a:t> clinics in the hospital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857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0FEA-5846-F346-9177-CD378A5303CD}"/>
              </a:ext>
            </a:extLst>
          </p:cNvPr>
          <p:cNvSpPr>
            <a:spLocks noGrp="1"/>
          </p:cNvSpPr>
          <p:nvPr>
            <p:ph type="title"/>
          </p:nvPr>
        </p:nvSpPr>
        <p:spPr/>
        <p:txBody>
          <a:bodyPr/>
          <a:lstStyle/>
          <a:p>
            <a:r>
              <a:rPr lang="en-AU" dirty="0"/>
              <a:t>?Genetic predisposition</a:t>
            </a:r>
            <a:endParaRPr lang="en-US" dirty="0"/>
          </a:p>
        </p:txBody>
      </p:sp>
      <p:sp>
        <p:nvSpPr>
          <p:cNvPr id="3" name="Content Placeholder 2">
            <a:extLst>
              <a:ext uri="{FF2B5EF4-FFF2-40B4-BE49-F238E27FC236}">
                <a16:creationId xmlns:a16="http://schemas.microsoft.com/office/drawing/2014/main" id="{193C106D-0AE0-6542-8492-B4730867EB86}"/>
              </a:ext>
            </a:extLst>
          </p:cNvPr>
          <p:cNvSpPr>
            <a:spLocks noGrp="1"/>
          </p:cNvSpPr>
          <p:nvPr>
            <p:ph idx="1"/>
          </p:nvPr>
        </p:nvSpPr>
        <p:spPr>
          <a:xfrm>
            <a:off x="838200" y="1825624"/>
            <a:ext cx="10515600" cy="4346575"/>
          </a:xfrm>
        </p:spPr>
        <p:txBody>
          <a:bodyPr>
            <a:normAutofit/>
          </a:bodyPr>
          <a:lstStyle/>
          <a:p>
            <a:r>
              <a:rPr lang="en-AU" sz="3200" dirty="0"/>
              <a:t>17% reported first degree relative who had had similar prolonged recovery after infection or currently diagnosed with ME/CFS</a:t>
            </a:r>
          </a:p>
          <a:p>
            <a:r>
              <a:rPr lang="en-AU" sz="3200" dirty="0"/>
              <a:t>In this population and age </a:t>
            </a:r>
            <a:r>
              <a:rPr lang="en-AU" sz="3200" dirty="0" smtClean="0"/>
              <a:t>group, </a:t>
            </a:r>
            <a:r>
              <a:rPr lang="en-AU" sz="3200" dirty="0"/>
              <a:t>is the ethnic mix reflecting an increased susceptibility to prolonged recovery/autoimmune/ abnormal immune response? </a:t>
            </a:r>
          </a:p>
          <a:p>
            <a:r>
              <a:rPr lang="en-AU" sz="3200" dirty="0"/>
              <a:t>Post-infection onset may not be reflected in the adult population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2836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of ME/CFS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7087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altLang="en-US" sz="6000" b="1" dirty="0">
                <a:solidFill>
                  <a:srgbClr val="C00000"/>
                </a:solidFill>
              </a:rPr>
              <a:t>ME/CFS </a:t>
            </a:r>
            <a:r>
              <a:rPr lang="en-US" altLang="en-US" sz="6000" b="1" dirty="0">
                <a:solidFill>
                  <a:srgbClr val="0070C0"/>
                </a:solidFill>
              </a:rPr>
              <a:t>is a debilitating multisystem disease</a:t>
            </a:r>
            <a:endParaRPr lang="en-US" sz="6000" dirty="0">
              <a:solidFill>
                <a:srgbClr val="0070C0"/>
              </a:solidFill>
            </a:endParaRPr>
          </a:p>
        </p:txBody>
      </p:sp>
      <p:sp>
        <p:nvSpPr>
          <p:cNvPr id="3" name="Content Placeholder 2"/>
          <p:cNvSpPr>
            <a:spLocks noGrp="1"/>
          </p:cNvSpPr>
          <p:nvPr>
            <p:ph type="subTitle" idx="1"/>
          </p:nvPr>
        </p:nvSpPr>
        <p:spPr>
          <a:xfrm>
            <a:off x="1339894" y="4590532"/>
            <a:ext cx="10058400" cy="1210662"/>
          </a:xfrm>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Beyond Myalgic Encephalomyelitis: Redefining an Illness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Institute of Medicine/National Academy of Medicine.  Washington (DC):  National Academies Press (US); 2015 Feb 10. ISBN-13: 978-0-309-31689-7ISBN-10: 0-309-31689-8</a:t>
            </a:r>
          </a:p>
          <a:p>
            <a:pPr marL="0" indent="0">
              <a:buClr>
                <a:schemeClr val="tx2"/>
              </a:buClr>
              <a:buSzPct val="80000"/>
              <a:buNone/>
              <a:defRPr/>
            </a:pPr>
            <a:endParaRPr lang="en-US" altLang="en-US" sz="2800" dirty="0">
              <a:solidFill>
                <a:srgbClr val="0070C0"/>
              </a:solidFill>
            </a:endParaRPr>
          </a:p>
          <a:p>
            <a:pPr marL="0" indent="0">
              <a:buNone/>
            </a:pPr>
            <a:endParaRPr lang="en-US" dirty="0"/>
          </a:p>
        </p:txBody>
      </p:sp>
      <p:pic>
        <p:nvPicPr>
          <p:cNvPr id="4" name="Picture 3">
            <a:extLst>
              <a:ext uri="{FF2B5EF4-FFF2-40B4-BE49-F238E27FC236}">
                <a16:creationId xmlns:a16="http://schemas.microsoft.com/office/drawing/2014/main" id="{15A6278A-AE39-41C0-8AD8-F2E8D155B3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 t="10098" r="54611" b="40537"/>
          <a:stretch/>
        </p:blipFill>
        <p:spPr>
          <a:xfrm>
            <a:off x="0" y="6089914"/>
            <a:ext cx="2895600" cy="7741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4531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99" y="525262"/>
            <a:ext cx="10206446" cy="667512"/>
          </a:xfrm>
        </p:spPr>
        <p:txBody>
          <a:bodyPr>
            <a:normAutofit/>
          </a:bodyPr>
          <a:lstStyle/>
          <a:p>
            <a:r>
              <a:rPr lang="en-US" altLang="en-US" sz="4000" b="1" dirty="0">
                <a:solidFill>
                  <a:srgbClr val="0070C0"/>
                </a:solidFill>
              </a:rPr>
              <a:t>ME/CFS 2015 Clinical Diagnostic Criteria</a:t>
            </a:r>
            <a:r>
              <a:rPr lang="en-US" altLang="en-US" sz="4000" dirty="0">
                <a:solidFill>
                  <a:srgbClr val="0070C0"/>
                </a:solidFill>
              </a:rPr>
              <a:t>:</a:t>
            </a:r>
            <a:endParaRPr lang="en-US" sz="4000" dirty="0">
              <a:solidFill>
                <a:srgbClr val="0070C0"/>
              </a:solidFill>
            </a:endParaRPr>
          </a:p>
        </p:txBody>
      </p:sp>
      <p:sp>
        <p:nvSpPr>
          <p:cNvPr id="3" name="Content Placeholder 2"/>
          <p:cNvSpPr>
            <a:spLocks noGrp="1"/>
          </p:cNvSpPr>
          <p:nvPr>
            <p:ph idx="1"/>
          </p:nvPr>
        </p:nvSpPr>
        <p:spPr>
          <a:xfrm>
            <a:off x="1097280" y="1447800"/>
            <a:ext cx="8562709" cy="5079124"/>
          </a:xfrm>
        </p:spPr>
        <p:txBody>
          <a:bodyPr>
            <a:normAutofit fontScale="70000" lnSpcReduction="20000"/>
          </a:bodyPr>
          <a:lstStyle/>
          <a:p>
            <a:pPr marL="0" indent="0">
              <a:buClr>
                <a:schemeClr val="tx2"/>
              </a:buClr>
              <a:buSzPct val="80000"/>
              <a:buNone/>
              <a:defRPr/>
            </a:pPr>
            <a:r>
              <a:rPr lang="en-US" altLang="en-US" sz="2600" b="1" dirty="0">
                <a:solidFill>
                  <a:srgbClr val="C00000"/>
                </a:solidFill>
              </a:rPr>
              <a:t>CORE criteria</a:t>
            </a:r>
            <a:r>
              <a:rPr lang="en-US" altLang="en-US" sz="2600" dirty="0">
                <a:solidFill>
                  <a:srgbClr val="C00000"/>
                </a:solidFill>
              </a:rPr>
              <a:t> (</a:t>
            </a:r>
            <a:r>
              <a:rPr lang="en-US" altLang="en-US" sz="2600" u="sng" dirty="0">
                <a:solidFill>
                  <a:srgbClr val="C00000"/>
                </a:solidFill>
              </a:rPr>
              <a:t>required </a:t>
            </a:r>
            <a:r>
              <a:rPr lang="en-US" altLang="en-US" sz="2600" dirty="0">
                <a:solidFill>
                  <a:srgbClr val="C00000"/>
                </a:solidFill>
              </a:rPr>
              <a:t>for diagnosis)</a:t>
            </a:r>
            <a:r>
              <a:rPr lang="en-US" altLang="en-US" sz="2600" b="1" dirty="0">
                <a:solidFill>
                  <a:srgbClr val="C00000"/>
                </a:solidFill>
              </a:rPr>
              <a:t> *Must be </a:t>
            </a:r>
            <a:r>
              <a:rPr lang="en-US" altLang="en-US" sz="2600" b="1" u="sng" dirty="0">
                <a:solidFill>
                  <a:srgbClr val="C00000"/>
                </a:solidFill>
              </a:rPr>
              <a:t>moderate-severe</a:t>
            </a:r>
            <a:r>
              <a:rPr lang="en-US" altLang="en-US" sz="2600" b="1" dirty="0">
                <a:solidFill>
                  <a:srgbClr val="C00000"/>
                </a:solidFill>
              </a:rPr>
              <a:t> and present &gt;50% of time</a:t>
            </a:r>
            <a:endParaRPr lang="en-US" altLang="en-US" sz="2600" dirty="0">
              <a:solidFill>
                <a:srgbClr val="C00000"/>
              </a:solidFill>
            </a:endParaRPr>
          </a:p>
          <a:p>
            <a:pPr marL="0" indent="0">
              <a:buClr>
                <a:schemeClr val="tx2"/>
              </a:buClr>
              <a:buSzPct val="80000"/>
              <a:buNone/>
              <a:defRPr/>
            </a:pPr>
            <a:r>
              <a:rPr lang="en-US" altLang="en-US" sz="1200" dirty="0"/>
              <a:t> </a:t>
            </a:r>
            <a:r>
              <a:rPr lang="en-US" altLang="en-US" sz="2900" dirty="0"/>
              <a:t>1)  </a:t>
            </a:r>
            <a:r>
              <a:rPr lang="en-US" altLang="en-US" sz="2900" b="1" dirty="0">
                <a:highlight>
                  <a:srgbClr val="FFFF00"/>
                </a:highlight>
              </a:rPr>
              <a:t>Impairment of normal function</a:t>
            </a:r>
            <a:r>
              <a:rPr lang="en-US" altLang="en-US" sz="2900" b="1" dirty="0"/>
              <a:t>, accompanied by fatigue, persisting &gt;6 months</a:t>
            </a:r>
          </a:p>
          <a:p>
            <a:pPr marL="0" indent="0">
              <a:buClr>
                <a:schemeClr val="tx2"/>
              </a:buClr>
              <a:buSzPct val="80000"/>
              <a:buNone/>
              <a:defRPr/>
            </a:pPr>
            <a:r>
              <a:rPr lang="en-US" altLang="en-US" sz="2900" dirty="0"/>
              <a:t>2)  </a:t>
            </a:r>
            <a:r>
              <a:rPr lang="en-US" altLang="en-US" sz="2900" b="1" dirty="0">
                <a:highlight>
                  <a:srgbClr val="FFFF00"/>
                </a:highlight>
              </a:rPr>
              <a:t>PEM: post exertional malaise</a:t>
            </a:r>
            <a:r>
              <a:rPr lang="en-US" altLang="en-US" sz="2900" b="1" dirty="0">
                <a:solidFill>
                  <a:srgbClr val="C00000"/>
                </a:solidFill>
                <a:highlight>
                  <a:srgbClr val="FFFF00"/>
                </a:highlight>
              </a:rPr>
              <a:t>*  </a:t>
            </a:r>
          </a:p>
          <a:p>
            <a:pPr marL="0" indent="0">
              <a:buClr>
                <a:schemeClr val="tx2"/>
              </a:buClr>
              <a:buSzPct val="80000"/>
              <a:buNone/>
              <a:defRPr/>
            </a:pPr>
            <a:r>
              <a:rPr lang="en-US" altLang="en-US" sz="2900" dirty="0"/>
              <a:t>3)  </a:t>
            </a:r>
            <a:r>
              <a:rPr lang="en-US" altLang="en-US" sz="2900" b="1" dirty="0"/>
              <a:t>Unrefreshing sleep</a:t>
            </a:r>
            <a:r>
              <a:rPr lang="en-US" altLang="en-US" sz="2900" b="1" dirty="0">
                <a:solidFill>
                  <a:srgbClr val="C00000"/>
                </a:solidFill>
              </a:rPr>
              <a:t>*</a:t>
            </a:r>
          </a:p>
          <a:p>
            <a:pPr marL="0" indent="0">
              <a:buClr>
                <a:schemeClr val="tx2"/>
              </a:buClr>
              <a:buSzPct val="80000"/>
              <a:buNone/>
              <a:defRPr/>
            </a:pPr>
            <a:r>
              <a:rPr lang="en-US" altLang="en-US" sz="2900" dirty="0"/>
              <a:t>4) Plus at least one of the following:</a:t>
            </a:r>
          </a:p>
          <a:p>
            <a:pPr marL="0" indent="0">
              <a:buClr>
                <a:schemeClr val="tx2"/>
              </a:buClr>
              <a:buSzPct val="80000"/>
              <a:buNone/>
              <a:defRPr/>
            </a:pPr>
            <a:r>
              <a:rPr lang="en-US" altLang="en-US" sz="2900" b="1" dirty="0"/>
              <a:t>     </a:t>
            </a:r>
            <a:r>
              <a:rPr lang="en-US" altLang="en-US" sz="2900" b="1" dirty="0">
                <a:highlight>
                  <a:srgbClr val="FFFF00"/>
                </a:highlight>
              </a:rPr>
              <a:t>Cognitive impairment</a:t>
            </a:r>
            <a:r>
              <a:rPr lang="en-US" altLang="en-US" sz="2900" b="1" dirty="0">
                <a:solidFill>
                  <a:srgbClr val="C00000"/>
                </a:solidFill>
                <a:highlight>
                  <a:srgbClr val="FFFF00"/>
                </a:highlight>
              </a:rPr>
              <a:t>*  </a:t>
            </a:r>
          </a:p>
          <a:p>
            <a:pPr marL="0" indent="0">
              <a:buClr>
                <a:schemeClr val="tx2"/>
              </a:buClr>
              <a:buSzPct val="80000"/>
              <a:buNone/>
              <a:defRPr/>
            </a:pPr>
            <a:r>
              <a:rPr lang="en-US" altLang="en-US" sz="2900" b="1" dirty="0">
                <a:highlight>
                  <a:srgbClr val="FFFF00"/>
                </a:highlight>
              </a:rPr>
              <a:t>     Orthostatic intolerance </a:t>
            </a:r>
            <a:r>
              <a:rPr lang="en-US" altLang="en-US" sz="2900" dirty="0">
                <a:highlight>
                  <a:srgbClr val="FFFF00"/>
                </a:highlight>
              </a:rPr>
              <a:t>(autonomic nervous system dysregulation)</a:t>
            </a:r>
          </a:p>
          <a:p>
            <a:pPr marL="0" indent="0">
              <a:buClr>
                <a:schemeClr val="tx2"/>
              </a:buClr>
              <a:buSzPct val="80000"/>
              <a:buNone/>
              <a:defRPr/>
            </a:pPr>
            <a:r>
              <a:rPr lang="en-US" altLang="en-US" sz="2100" i="1" dirty="0"/>
              <a:t> </a:t>
            </a:r>
            <a:r>
              <a:rPr lang="en-US" altLang="en-US" sz="2100" b="1" dirty="0">
                <a:solidFill>
                  <a:srgbClr val="FF0000"/>
                </a:solidFill>
              </a:rPr>
              <a:t> </a:t>
            </a:r>
            <a:r>
              <a:rPr lang="en-US" altLang="en-US" sz="2600" b="1" u="sng" dirty="0">
                <a:solidFill>
                  <a:srgbClr val="0070C0"/>
                </a:solidFill>
              </a:rPr>
              <a:t>Additional </a:t>
            </a:r>
            <a:r>
              <a:rPr lang="en-US" altLang="en-US" sz="2600" b="1" u="sng" dirty="0">
                <a:solidFill>
                  <a:srgbClr val="C00000"/>
                </a:solidFill>
              </a:rPr>
              <a:t>common</a:t>
            </a:r>
            <a:r>
              <a:rPr lang="en-US" altLang="en-US" sz="2600" b="1" u="sng" dirty="0">
                <a:solidFill>
                  <a:srgbClr val="0070C0"/>
                </a:solidFill>
              </a:rPr>
              <a:t> but not “CORE” features of illness in the ME/CFS population:</a:t>
            </a:r>
            <a:endParaRPr lang="en-US" altLang="en-US" sz="2600" u="sng" dirty="0">
              <a:solidFill>
                <a:srgbClr val="0070C0"/>
              </a:solidFill>
            </a:endParaRPr>
          </a:p>
          <a:p>
            <a:pPr marL="0" indent="0">
              <a:buClr>
                <a:schemeClr val="tx2"/>
              </a:buClr>
              <a:buSzPct val="80000"/>
              <a:buNone/>
              <a:defRPr/>
            </a:pPr>
            <a:r>
              <a:rPr lang="en-US" altLang="en-US" sz="2200" dirty="0">
                <a:solidFill>
                  <a:srgbClr val="0070C0"/>
                </a:solidFill>
              </a:rPr>
              <a:t>---</a:t>
            </a:r>
            <a:r>
              <a:rPr lang="en-US" altLang="en-US" sz="2200" b="1" dirty="0">
                <a:solidFill>
                  <a:srgbClr val="0070C0"/>
                </a:solidFill>
              </a:rPr>
              <a:t>Chronic pain</a:t>
            </a:r>
            <a:r>
              <a:rPr lang="en-US" altLang="en-US" sz="2200" dirty="0">
                <a:solidFill>
                  <a:srgbClr val="0070C0"/>
                </a:solidFill>
              </a:rPr>
              <a:t> (headache, muscle and joint aches, hyperalgesia, central sensitivity, tingling, burning…)</a:t>
            </a:r>
          </a:p>
          <a:p>
            <a:pPr marL="0" indent="0">
              <a:buClr>
                <a:schemeClr val="tx2"/>
              </a:buClr>
              <a:buSzPct val="80000"/>
              <a:buNone/>
              <a:defRPr/>
            </a:pPr>
            <a:r>
              <a:rPr lang="en-US" altLang="en-US" sz="2200" dirty="0">
                <a:solidFill>
                  <a:srgbClr val="0070C0"/>
                </a:solidFill>
              </a:rPr>
              <a:t>---</a:t>
            </a:r>
            <a:r>
              <a:rPr lang="en-US" altLang="en-US" sz="2200" b="1" dirty="0">
                <a:solidFill>
                  <a:srgbClr val="0070C0"/>
                </a:solidFill>
              </a:rPr>
              <a:t>Immune/inflammatory manifestations </a:t>
            </a:r>
            <a:r>
              <a:rPr lang="en-US" altLang="en-US" sz="2200" dirty="0">
                <a:solidFill>
                  <a:srgbClr val="0070C0"/>
                </a:solidFill>
              </a:rPr>
              <a:t>(allergy, inflammation, immunodeficiency, chemical sensitivities)</a:t>
            </a:r>
          </a:p>
          <a:p>
            <a:pPr marL="0" indent="0">
              <a:buClr>
                <a:schemeClr val="tx2"/>
              </a:buClr>
              <a:buSzPct val="80000"/>
              <a:buNone/>
              <a:defRPr/>
            </a:pPr>
            <a:r>
              <a:rPr lang="en-US" altLang="en-US" sz="2200" dirty="0">
                <a:solidFill>
                  <a:srgbClr val="0070C0"/>
                </a:solidFill>
              </a:rPr>
              <a:t>---</a:t>
            </a:r>
            <a:r>
              <a:rPr lang="en-US" altLang="en-US" sz="2200" b="1" dirty="0">
                <a:solidFill>
                  <a:srgbClr val="0070C0"/>
                </a:solidFill>
              </a:rPr>
              <a:t>Infection manifestations </a:t>
            </a:r>
            <a:r>
              <a:rPr lang="en-US" altLang="en-US" sz="2200" dirty="0">
                <a:solidFill>
                  <a:srgbClr val="0070C0"/>
                </a:solidFill>
              </a:rPr>
              <a:t>(viral or atypical infections, sore throat, tender lymph nodes, low grade fevers)</a:t>
            </a:r>
          </a:p>
          <a:p>
            <a:pPr marL="0" lvl="0" indent="0">
              <a:buClr>
                <a:srgbClr val="344068"/>
              </a:buClr>
              <a:buSzPct val="80000"/>
              <a:buNone/>
              <a:defRPr/>
            </a:pPr>
            <a:r>
              <a:rPr lang="en-US" altLang="en-US" sz="2200" dirty="0">
                <a:solidFill>
                  <a:srgbClr val="0070C0"/>
                </a:solidFill>
              </a:rPr>
              <a:t>---</a:t>
            </a:r>
            <a:r>
              <a:rPr lang="en-US" altLang="en-US" sz="2200" b="1" dirty="0">
                <a:solidFill>
                  <a:srgbClr val="0070C0"/>
                </a:solidFill>
              </a:rPr>
              <a:t>Neuroendocrine manifestations </a:t>
            </a:r>
            <a:r>
              <a:rPr lang="en-US" altLang="en-US" sz="2200" dirty="0">
                <a:solidFill>
                  <a:srgbClr val="0070C0"/>
                </a:solidFill>
              </a:rPr>
              <a:t>(HPA-axis dysregulation, impaired stress response)</a:t>
            </a:r>
          </a:p>
          <a:p>
            <a:pPr marL="0" indent="0">
              <a:buClr>
                <a:schemeClr val="tx2"/>
              </a:buClr>
              <a:buSzPct val="80000"/>
              <a:buNone/>
              <a:defRPr/>
            </a:pPr>
            <a:endParaRPr lang="en-US" altLang="en-US" sz="2800" dirty="0">
              <a:solidFill>
                <a:srgbClr val="0070C0"/>
              </a:solidFill>
            </a:endParaRPr>
          </a:p>
          <a:p>
            <a:pPr marL="0" indent="0">
              <a:buNone/>
            </a:pPr>
            <a:endParaRPr lang="en-US" dirty="0"/>
          </a:p>
        </p:txBody>
      </p:sp>
      <p:pic>
        <p:nvPicPr>
          <p:cNvPr id="4" name="Picture 3">
            <a:extLst>
              <a:ext uri="{FF2B5EF4-FFF2-40B4-BE49-F238E27FC236}">
                <a16:creationId xmlns:a16="http://schemas.microsoft.com/office/drawing/2014/main" id="{15A6278A-AE39-41C0-8AD8-F2E8D155B3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 t="10098" r="54611" b="40537"/>
          <a:stretch/>
        </p:blipFill>
        <p:spPr>
          <a:xfrm>
            <a:off x="0" y="6089914"/>
            <a:ext cx="2895600" cy="774172"/>
          </a:xfrm>
          <a:prstGeom prst="rect">
            <a:avLst/>
          </a:prstGeom>
        </p:spPr>
      </p:pic>
      <p:sp>
        <p:nvSpPr>
          <p:cNvPr id="5" name="TextBox 4">
            <a:extLst>
              <a:ext uri="{FF2B5EF4-FFF2-40B4-BE49-F238E27FC236}">
                <a16:creationId xmlns:a16="http://schemas.microsoft.com/office/drawing/2014/main" id="{5D8FA8A0-8279-413C-B6E9-B614005F315E}"/>
              </a:ext>
            </a:extLst>
          </p:cNvPr>
          <p:cNvSpPr txBox="1"/>
          <p:nvPr/>
        </p:nvSpPr>
        <p:spPr>
          <a:xfrm>
            <a:off x="4697202" y="6348793"/>
            <a:ext cx="74947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Beyond Myalgic Encephalomyelitis: Redefining an Illness.  Institute of Medicine.  Washington (DC):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National Academies Press (US); 2015 Feb 10. ISBN-13: 978-0-309-31689-7ISBN-10: 0-309-31689-8</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6524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0785-787A-4176-B970-60630145DB20}"/>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What is PEM Following Physical Activity?  </a:t>
            </a:r>
          </a:p>
        </p:txBody>
      </p:sp>
      <p:graphicFrame>
        <p:nvGraphicFramePr>
          <p:cNvPr id="25" name="Content Placeholder 2">
            <a:extLst>
              <a:ext uri="{FF2B5EF4-FFF2-40B4-BE49-F238E27FC236}">
                <a16:creationId xmlns:a16="http://schemas.microsoft.com/office/drawing/2014/main" id="{E535AD69-9FAA-4EAD-993C-CC74ED641FBF}"/>
              </a:ext>
            </a:extLst>
          </p:cNvPr>
          <p:cNvGraphicFramePr>
            <a:graphicFrameLocks noGrp="1"/>
          </p:cNvGraphicFramePr>
          <p:nvPr>
            <p:ph idx="1"/>
            <p:extLst>
              <p:ext uri="{D42A27DB-BD31-4B8C-83A1-F6EECF244321}">
                <p14:modId xmlns:p14="http://schemas.microsoft.com/office/powerpoint/2010/main" val="319902121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D9FF042-CF0D-4E28-8688-D3B22085102E}"/>
              </a:ext>
            </a:extLst>
          </p:cNvPr>
          <p:cNvSpPr>
            <a:spLocks noGrp="1"/>
          </p:cNvSpPr>
          <p:nvPr>
            <p:ph type="ftr" sz="quarter" idx="11"/>
          </p:nvPr>
        </p:nvSpPr>
        <p:spPr/>
        <p:txBody>
          <a:bodyPr/>
          <a:lstStyle/>
          <a:p>
            <a:r>
              <a:rPr lang="en-US"/>
              <a:t>www.workwellfoundation.org</a:t>
            </a:r>
            <a:endParaRPr lang="en-US" dirty="0"/>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10651" b="13172"/>
          <a:stretch/>
        </p:blipFill>
        <p:spPr>
          <a:xfrm>
            <a:off x="0" y="6268201"/>
            <a:ext cx="2785241" cy="54142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8486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D651B61-325E-4E73-8445-38B0DE8AAA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B42E5253-D3AC-4AC2-B766-8B34F13C2F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10AE8D57-436A-4073-9A75-15BB5949F8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E2852671-8EB6-4EAF-8AF8-65CF3FD66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9" name="Rectangle 58">
            <a:extLst>
              <a:ext uri="{FF2B5EF4-FFF2-40B4-BE49-F238E27FC236}">
                <a16:creationId xmlns:a16="http://schemas.microsoft.com/office/drawing/2014/main" id="{26B4480E-B7FF-4481-890E-043A69AE6F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502020104020203"/>
              <a:ea typeface="+mn-ea"/>
              <a:cs typeface="+mn-cs"/>
            </a:endParaRPr>
          </a:p>
        </p:txBody>
      </p:sp>
      <p:sp>
        <p:nvSpPr>
          <p:cNvPr id="61" name="Rectangle 60">
            <a:extLst>
              <a:ext uri="{FF2B5EF4-FFF2-40B4-BE49-F238E27FC236}">
                <a16:creationId xmlns:a16="http://schemas.microsoft.com/office/drawing/2014/main" id="{8C2840C6-6494-4E12-A428-2012DA7DDF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8CF5084D-B617-4011-8406-A93B64723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8797"/>
            <a:ext cx="5009388" cy="57817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57D718-58B6-46B5-B76E-EF5F9CEADF92}"/>
              </a:ext>
            </a:extLst>
          </p:cNvPr>
          <p:cNvSpPr>
            <a:spLocks noGrp="1"/>
          </p:cNvSpPr>
          <p:nvPr>
            <p:ph type="title"/>
          </p:nvPr>
        </p:nvSpPr>
        <p:spPr>
          <a:xfrm>
            <a:off x="781872" y="1204126"/>
            <a:ext cx="4476811" cy="3358833"/>
          </a:xfrm>
        </p:spPr>
        <p:txBody>
          <a:bodyPr vert="horz" lIns="91440" tIns="45720" rIns="91440" bIns="45720" rtlCol="0" anchor="b">
            <a:normAutofit/>
          </a:bodyPr>
          <a:lstStyle/>
          <a:p>
            <a:r>
              <a:rPr lang="en-US" sz="4400" dirty="0">
                <a:solidFill>
                  <a:srgbClr val="FFFFFF"/>
                </a:solidFill>
                <a:latin typeface="Oswald" panose="00000500000000000000" pitchFamily="2" charset="0"/>
              </a:rPr>
              <a:t>What is the PEM </a:t>
            </a:r>
            <a:r>
              <a:rPr lang="en-US" sz="4400" dirty="0" err="1">
                <a:solidFill>
                  <a:srgbClr val="FFFFFF"/>
                </a:solidFill>
                <a:latin typeface="Oswald" panose="00000500000000000000" pitchFamily="2" charset="0"/>
              </a:rPr>
              <a:t>Timecourse</a:t>
            </a:r>
            <a:r>
              <a:rPr lang="en-US" sz="4400" dirty="0">
                <a:solidFill>
                  <a:srgbClr val="FFFFFF"/>
                </a:solidFill>
                <a:latin typeface="Oswald" panose="00000500000000000000" pitchFamily="2" charset="0"/>
              </a:rPr>
              <a:t>?</a:t>
            </a:r>
          </a:p>
        </p:txBody>
      </p:sp>
      <p:pic>
        <p:nvPicPr>
          <p:cNvPr id="12" name="Content Placeholder 11">
            <a:extLst>
              <a:ext uri="{FF2B5EF4-FFF2-40B4-BE49-F238E27FC236}">
                <a16:creationId xmlns:a16="http://schemas.microsoft.com/office/drawing/2014/main" id="{E75C22D2-D16D-40B1-BDF1-88EFEFFC5559}"/>
              </a:ext>
            </a:extLst>
          </p:cNvPr>
          <p:cNvPicPr>
            <a:picLocks noGrp="1" noChangeAspect="1"/>
          </p:cNvPicPr>
          <p:nvPr>
            <p:ph idx="1"/>
          </p:nvPr>
        </p:nvPicPr>
        <p:blipFill>
          <a:blip r:embed="rId2"/>
          <a:stretch>
            <a:fillRect/>
          </a:stretch>
        </p:blipFill>
        <p:spPr>
          <a:xfrm>
            <a:off x="6510294" y="573185"/>
            <a:ext cx="2587340" cy="5781768"/>
          </a:xfrm>
          <a:prstGeom prst="rect">
            <a:avLst/>
          </a:prstGeom>
        </p:spPr>
      </p:pic>
      <p:sp>
        <p:nvSpPr>
          <p:cNvPr id="3" name="Footer Placeholder 2">
            <a:extLst>
              <a:ext uri="{FF2B5EF4-FFF2-40B4-BE49-F238E27FC236}">
                <a16:creationId xmlns:a16="http://schemas.microsoft.com/office/drawing/2014/main" id="{D57912F8-D55C-463A-BE3E-B9550158C2F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19255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502020104020203"/>
              <a:ea typeface="+mn-ea"/>
              <a:cs typeface="+mn-cs"/>
            </a:endParaRPr>
          </a:p>
        </p:txBody>
      </p:sp>
      <p:pic>
        <p:nvPicPr>
          <p:cNvPr id="4" name="Content Placeholder 3">
            <a:extLst>
              <a:ext uri="{FF2B5EF4-FFF2-40B4-BE49-F238E27FC236}">
                <a16:creationId xmlns:a16="http://schemas.microsoft.com/office/drawing/2014/main" id="{213D9C41-00DF-4320-BE57-CD62B2FE1CCF}"/>
              </a:ext>
            </a:extLst>
          </p:cNvPr>
          <p:cNvPicPr>
            <a:picLocks noGrp="1" noChangeAspect="1"/>
          </p:cNvPicPr>
          <p:nvPr>
            <p:ph idx="1"/>
          </p:nvPr>
        </p:nvPicPr>
        <p:blipFill>
          <a:blip r:embed="rId2"/>
          <a:stretch>
            <a:fillRect/>
          </a:stretch>
        </p:blipFill>
        <p:spPr>
          <a:xfrm>
            <a:off x="1533048" y="309644"/>
            <a:ext cx="9125906" cy="6479395"/>
          </a:xfrm>
          <a:prstGeom prst="rect">
            <a:avLst/>
          </a:prstGeom>
        </p:spPr>
      </p:pic>
      <p:sp>
        <p:nvSpPr>
          <p:cNvPr id="2" name="Footer Placeholder 1">
            <a:extLst>
              <a:ext uri="{FF2B5EF4-FFF2-40B4-BE49-F238E27FC236}">
                <a16:creationId xmlns:a16="http://schemas.microsoft.com/office/drawing/2014/main" id="{4D4C6866-F6D9-4F4D-A124-02D4E7A5EB4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924529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956A-A05B-418A-A201-98CC0343735F}"/>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How to Identify PEM After Activity:</a:t>
            </a:r>
            <a:endParaRPr lang="en-US" dirty="0">
              <a:solidFill>
                <a:srgbClr val="00B0F0"/>
              </a:solidFill>
            </a:endParaRPr>
          </a:p>
        </p:txBody>
      </p:sp>
      <p:graphicFrame>
        <p:nvGraphicFramePr>
          <p:cNvPr id="63" name="Content Placeholder 2">
            <a:extLst>
              <a:ext uri="{FF2B5EF4-FFF2-40B4-BE49-F238E27FC236}">
                <a16:creationId xmlns:a16="http://schemas.microsoft.com/office/drawing/2014/main" id="{BB0D06BC-814F-4580-9491-BE6F711C1B6F}"/>
              </a:ext>
            </a:extLst>
          </p:cNvPr>
          <p:cNvGraphicFramePr>
            <a:graphicFrameLocks noGrp="1"/>
          </p:cNvGraphicFramePr>
          <p:nvPr>
            <p:ph idx="1"/>
            <p:extLst>
              <p:ext uri="{D42A27DB-BD31-4B8C-83A1-F6EECF244321}">
                <p14:modId xmlns:p14="http://schemas.microsoft.com/office/powerpoint/2010/main" val="242779173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DC3D823-F62D-405A-B554-E9ED810A9DE5}"/>
              </a:ext>
            </a:extLst>
          </p:cNvPr>
          <p:cNvSpPr>
            <a:spLocks noGrp="1"/>
          </p:cNvSpPr>
          <p:nvPr>
            <p:ph type="ftr" sz="quarter" idx="11"/>
          </p:nvPr>
        </p:nvSpPr>
        <p:spPr/>
        <p:txBody>
          <a:bodyPr/>
          <a:lstStyle/>
          <a:p>
            <a:r>
              <a:rPr lang="en-US"/>
              <a:t>www.workwellfoundation.org</a:t>
            </a:r>
            <a:endParaRPr lang="en-US"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703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#MEAction? (www.meaction.net)</a:t>
            </a:r>
            <a:endParaRPr lang="en-US" dirty="0"/>
          </a:p>
        </p:txBody>
      </p:sp>
      <p:sp>
        <p:nvSpPr>
          <p:cNvPr id="3" name="Content Placeholder 2"/>
          <p:cNvSpPr>
            <a:spLocks noGrp="1"/>
          </p:cNvSpPr>
          <p:nvPr>
            <p:ph idx="1"/>
          </p:nvPr>
        </p:nvSpPr>
        <p:spPr>
          <a:xfrm>
            <a:off x="838200" y="1910994"/>
            <a:ext cx="10264329" cy="4625565"/>
          </a:xfrm>
        </p:spPr>
        <p:txBody>
          <a:bodyPr numCol="2">
            <a:normAutofit fontScale="92500"/>
          </a:bodyPr>
          <a:lstStyle/>
          <a:p>
            <a:r>
              <a:rPr lang="en-US" dirty="0" smtClean="0"/>
              <a:t>#MEAction is a global, 501(c) nonprofit advocacy organization</a:t>
            </a:r>
          </a:p>
          <a:p>
            <a:endParaRPr lang="en-US" dirty="0" smtClean="0"/>
          </a:p>
          <a:p>
            <a:r>
              <a:rPr lang="en-US" dirty="0" smtClean="0"/>
              <a:t>Provides resources for advocacy actions with the support of hundreds of volunteers</a:t>
            </a:r>
          </a:p>
          <a:p>
            <a:endParaRPr lang="en-US" dirty="0" smtClean="0"/>
          </a:p>
          <a:p>
            <a:r>
              <a:rPr lang="en-US" dirty="0" smtClean="0"/>
              <a:t>Advocates for public investment in research, healthcare, and medical education</a:t>
            </a:r>
          </a:p>
          <a:p>
            <a:endParaRPr lang="en-US" dirty="0" smtClean="0"/>
          </a:p>
          <a:p>
            <a:r>
              <a:rPr lang="en-US" dirty="0" smtClean="0"/>
              <a:t>Resources include: </a:t>
            </a:r>
          </a:p>
          <a:p>
            <a:pPr lvl="1"/>
            <a:r>
              <a:rPr lang="en-US" dirty="0" smtClean="0"/>
              <a:t>medical education; seminars</a:t>
            </a:r>
          </a:p>
          <a:p>
            <a:pPr lvl="1"/>
            <a:r>
              <a:rPr lang="en-US" dirty="0" smtClean="0"/>
              <a:t>news and social media summarizing ME conferences</a:t>
            </a:r>
          </a:p>
          <a:p>
            <a:pPr lvl="1"/>
            <a:r>
              <a:rPr lang="en-US" dirty="0" smtClean="0"/>
              <a:t>social media support groups</a:t>
            </a:r>
          </a:p>
          <a:p>
            <a:pPr lvl="1"/>
            <a:r>
              <a:rPr lang="en-US" dirty="0" err="1" smtClean="0"/>
              <a:t>MEpedia</a:t>
            </a:r>
            <a:endParaRPr lang="en-US" dirty="0" smtClean="0"/>
          </a:p>
          <a:p>
            <a:pPr lvl="1"/>
            <a:r>
              <a:rPr lang="en-US" dirty="0" smtClean="0"/>
              <a:t>community calls</a:t>
            </a:r>
          </a:p>
          <a:p>
            <a:pPr lvl="1"/>
            <a:r>
              <a:rPr lang="en-US" dirty="0" smtClean="0"/>
              <a:t>informative emails with a reach of +35K people with ME and allies</a:t>
            </a:r>
            <a:br>
              <a:rPr lang="en-US" dirty="0" smtClean="0"/>
            </a:br>
            <a:endParaRPr lang="en-US" dirty="0"/>
          </a:p>
          <a:p>
            <a:r>
              <a:rPr lang="en-US" dirty="0" smtClean="0"/>
              <a:t>Partnerships with other orgs for greater impact</a:t>
            </a:r>
          </a:p>
        </p:txBody>
      </p:sp>
    </p:spTree>
    <p:extLst>
      <p:ext uri="{BB962C8B-B14F-4D97-AF65-F5344CB8AC3E}">
        <p14:creationId xmlns:p14="http://schemas.microsoft.com/office/powerpoint/2010/main" val="2895717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6B94-36DE-7B42-ABED-1625CA01F367}"/>
              </a:ext>
            </a:extLst>
          </p:cNvPr>
          <p:cNvSpPr>
            <a:spLocks noGrp="1"/>
          </p:cNvSpPr>
          <p:nvPr>
            <p:ph type="title"/>
          </p:nvPr>
        </p:nvSpPr>
        <p:spPr>
          <a:xfrm>
            <a:off x="838200" y="365125"/>
            <a:ext cx="8431924" cy="1325563"/>
          </a:xfrm>
        </p:spPr>
        <p:txBody>
          <a:bodyPr>
            <a:normAutofit/>
          </a:bodyPr>
          <a:lstStyle/>
          <a:p>
            <a:r>
              <a:rPr lang="en-AU" sz="3600" dirty="0" smtClean="0"/>
              <a:t>ME/CFS </a:t>
            </a:r>
            <a:r>
              <a:rPr lang="en-AU" sz="3600" dirty="0"/>
              <a:t>symptomatology </a:t>
            </a:r>
            <a:r>
              <a:rPr lang="en-AU" sz="3600" dirty="0" smtClean="0"/>
              <a:t>is </a:t>
            </a:r>
            <a:r>
              <a:rPr lang="en-AU" sz="3600" dirty="0"/>
              <a:t>also associated with:</a:t>
            </a:r>
            <a:endParaRPr lang="en-US" sz="3600" dirty="0"/>
          </a:p>
        </p:txBody>
      </p:sp>
      <p:sp>
        <p:nvSpPr>
          <p:cNvPr id="3" name="Content Placeholder 2">
            <a:extLst>
              <a:ext uri="{FF2B5EF4-FFF2-40B4-BE49-F238E27FC236}">
                <a16:creationId xmlns:a16="http://schemas.microsoft.com/office/drawing/2014/main" id="{3A0528A2-9A79-5345-89E8-0AAA2A451BE1}"/>
              </a:ext>
            </a:extLst>
          </p:cNvPr>
          <p:cNvSpPr>
            <a:spLocks noGrp="1"/>
          </p:cNvSpPr>
          <p:nvPr>
            <p:ph idx="1"/>
          </p:nvPr>
        </p:nvSpPr>
        <p:spPr>
          <a:xfrm>
            <a:off x="838200" y="1825625"/>
            <a:ext cx="10040007" cy="4375150"/>
          </a:xfrm>
        </p:spPr>
        <p:txBody>
          <a:bodyPr>
            <a:normAutofit/>
          </a:bodyPr>
          <a:lstStyle/>
          <a:p>
            <a:r>
              <a:rPr lang="en-AU" sz="2800" dirty="0"/>
              <a:t>Orthostatic intolerance</a:t>
            </a:r>
          </a:p>
          <a:p>
            <a:r>
              <a:rPr lang="en-AU" sz="2800" dirty="0"/>
              <a:t>Positive Antinuclear antibodies (ANA) but no evidence of specific autoimmune disease</a:t>
            </a:r>
          </a:p>
          <a:p>
            <a:r>
              <a:rPr lang="en-AU" sz="2800" dirty="0"/>
              <a:t>Endocrine disorders (thyroid disease or diabetes) </a:t>
            </a:r>
          </a:p>
          <a:p>
            <a:r>
              <a:rPr lang="en-AU" sz="2800" dirty="0"/>
              <a:t>Overtraining in athletes</a:t>
            </a:r>
          </a:p>
          <a:p>
            <a:r>
              <a:rPr lang="en-AU" sz="2800" dirty="0"/>
              <a:t>After neurological insult (&lt;1%) </a:t>
            </a:r>
          </a:p>
          <a:p>
            <a:r>
              <a:rPr lang="en-AU" sz="2800" dirty="0"/>
              <a:t>Chronic sleep deprivation (reported commonly in Japan)</a:t>
            </a:r>
          </a:p>
          <a:p>
            <a:endParaRPr lang="en-AU" sz="2400" dirty="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9311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5AA1-BAAF-044E-B7C2-284F14FCCE28}"/>
              </a:ext>
            </a:extLst>
          </p:cNvPr>
          <p:cNvSpPr>
            <a:spLocks noGrp="1"/>
          </p:cNvSpPr>
          <p:nvPr>
            <p:ph type="title"/>
          </p:nvPr>
        </p:nvSpPr>
        <p:spPr/>
        <p:txBody>
          <a:bodyPr>
            <a:noAutofit/>
          </a:bodyPr>
          <a:lstStyle/>
          <a:p>
            <a:r>
              <a:rPr lang="en-US" sz="3100" dirty="0"/>
              <a:t>Orthostatic </a:t>
            </a:r>
            <a:r>
              <a:rPr lang="en-US" sz="3100" dirty="0" smtClean="0"/>
              <a:t>intolerance: postural </a:t>
            </a:r>
            <a:r>
              <a:rPr lang="en-US" sz="3100" dirty="0"/>
              <a:t>o</a:t>
            </a:r>
            <a:r>
              <a:rPr lang="en-US" sz="3100" dirty="0" smtClean="0"/>
              <a:t>rthostatic </a:t>
            </a:r>
            <a:r>
              <a:rPr lang="en-US" sz="3100" dirty="0"/>
              <a:t>t</a:t>
            </a:r>
            <a:r>
              <a:rPr lang="en-US" sz="3100" dirty="0" smtClean="0"/>
              <a:t>achycardia </a:t>
            </a:r>
            <a:br>
              <a:rPr lang="en-US" sz="3100" dirty="0" smtClean="0"/>
            </a:br>
            <a:r>
              <a:rPr lang="en-US" sz="3100" dirty="0" smtClean="0"/>
              <a:t>syndrome (POTS) </a:t>
            </a:r>
            <a:r>
              <a:rPr lang="en-US" sz="3100" dirty="0"/>
              <a:t>or </a:t>
            </a:r>
            <a:r>
              <a:rPr lang="en-US" sz="3100" dirty="0" smtClean="0"/>
              <a:t>neurally </a:t>
            </a:r>
            <a:r>
              <a:rPr lang="en-US" sz="3100" dirty="0"/>
              <a:t>mediated </a:t>
            </a:r>
            <a:r>
              <a:rPr lang="en-US" sz="3100" dirty="0" smtClean="0"/>
              <a:t>hypotension (NMH)</a:t>
            </a:r>
            <a:endParaRPr lang="en-US" sz="3100" dirty="0"/>
          </a:p>
        </p:txBody>
      </p:sp>
      <p:sp>
        <p:nvSpPr>
          <p:cNvPr id="3" name="Content Placeholder 2">
            <a:extLst>
              <a:ext uri="{FF2B5EF4-FFF2-40B4-BE49-F238E27FC236}">
                <a16:creationId xmlns:a16="http://schemas.microsoft.com/office/drawing/2014/main" id="{E0A038A3-7CE5-AF41-A8C3-BD84426B57B0}"/>
              </a:ext>
            </a:extLst>
          </p:cNvPr>
          <p:cNvSpPr>
            <a:spLocks noGrp="1"/>
          </p:cNvSpPr>
          <p:nvPr>
            <p:ph idx="1"/>
          </p:nvPr>
        </p:nvSpPr>
        <p:spPr>
          <a:xfrm>
            <a:off x="838200" y="1814513"/>
            <a:ext cx="10515600" cy="4678362"/>
          </a:xfrm>
        </p:spPr>
        <p:txBody>
          <a:bodyPr>
            <a:normAutofit fontScale="92500"/>
          </a:bodyPr>
          <a:lstStyle/>
          <a:p>
            <a:r>
              <a:rPr lang="en-AU" sz="3500" dirty="0"/>
              <a:t>POTS – may be associated with slow onset, </a:t>
            </a:r>
            <a:r>
              <a:rPr lang="en-AU" sz="3500" dirty="0" err="1"/>
              <a:t>hyperflexibility</a:t>
            </a:r>
            <a:r>
              <a:rPr lang="en-AU" sz="3500" dirty="0"/>
              <a:t> and variants of Ehlers Danlos Syndrome</a:t>
            </a:r>
          </a:p>
          <a:p>
            <a:r>
              <a:rPr lang="en-AU" sz="3500" dirty="0"/>
              <a:t>May be associated with prolonged bed rest</a:t>
            </a:r>
          </a:p>
          <a:p>
            <a:r>
              <a:rPr lang="en-AU" sz="3500" dirty="0"/>
              <a:t>Autonomic dysfunction can be triggered by viral or autoimmune diseases</a:t>
            </a:r>
          </a:p>
          <a:p>
            <a:r>
              <a:rPr lang="en-AU" sz="3500" dirty="0"/>
              <a:t>Very common later in the illness </a:t>
            </a:r>
          </a:p>
          <a:p>
            <a:r>
              <a:rPr lang="en-AU" sz="3500" dirty="0"/>
              <a:t>Need to determine whether POTS is associated with </a:t>
            </a:r>
            <a:r>
              <a:rPr lang="en-AU" sz="3500" dirty="0" err="1"/>
              <a:t>hyperflexibility</a:t>
            </a:r>
            <a:r>
              <a:rPr lang="en-AU" sz="3500" dirty="0"/>
              <a:t> or inactivity or both</a:t>
            </a:r>
          </a:p>
          <a:p>
            <a:r>
              <a:rPr lang="en-AU" sz="3500" dirty="0"/>
              <a:t>NMH - syncope common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518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0DDE-0C85-AE4B-8D96-2CD5943153B0}"/>
              </a:ext>
            </a:extLst>
          </p:cNvPr>
          <p:cNvSpPr>
            <a:spLocks noGrp="1"/>
          </p:cNvSpPr>
          <p:nvPr>
            <p:ph type="title"/>
          </p:nvPr>
        </p:nvSpPr>
        <p:spPr/>
        <p:txBody>
          <a:bodyPr/>
          <a:lstStyle/>
          <a:p>
            <a:r>
              <a:rPr lang="en-US" dirty="0"/>
              <a:t>Symptoms associated with POTS </a:t>
            </a:r>
          </a:p>
        </p:txBody>
      </p:sp>
      <p:sp>
        <p:nvSpPr>
          <p:cNvPr id="3" name="Content Placeholder 2">
            <a:extLst>
              <a:ext uri="{FF2B5EF4-FFF2-40B4-BE49-F238E27FC236}">
                <a16:creationId xmlns:a16="http://schemas.microsoft.com/office/drawing/2014/main" id="{BA70EC31-168E-B245-9CA7-29889CD89F92}"/>
              </a:ext>
            </a:extLst>
          </p:cNvPr>
          <p:cNvSpPr>
            <a:spLocks noGrp="1"/>
          </p:cNvSpPr>
          <p:nvPr>
            <p:ph idx="1"/>
          </p:nvPr>
        </p:nvSpPr>
        <p:spPr>
          <a:xfrm>
            <a:off x="838200" y="1443038"/>
            <a:ext cx="10515600" cy="4814887"/>
          </a:xfrm>
        </p:spPr>
        <p:txBody>
          <a:bodyPr>
            <a:normAutofit fontScale="85000" lnSpcReduction="20000"/>
          </a:bodyPr>
          <a:lstStyle/>
          <a:p>
            <a:r>
              <a:rPr lang="en-AU" sz="3100" dirty="0"/>
              <a:t>nausea</a:t>
            </a:r>
          </a:p>
          <a:p>
            <a:r>
              <a:rPr lang="en-AU" sz="3100" dirty="0"/>
              <a:t>dizziness </a:t>
            </a:r>
          </a:p>
          <a:p>
            <a:r>
              <a:rPr lang="en-AU" sz="3100" dirty="0"/>
              <a:t>presyncope or syncope </a:t>
            </a:r>
          </a:p>
          <a:p>
            <a:r>
              <a:rPr lang="en-AU" sz="3100" dirty="0"/>
              <a:t>sweating</a:t>
            </a:r>
          </a:p>
          <a:p>
            <a:r>
              <a:rPr lang="en-AU" sz="3100" dirty="0"/>
              <a:t>palpitations </a:t>
            </a:r>
          </a:p>
          <a:p>
            <a:r>
              <a:rPr lang="en-AU" sz="3100" dirty="0"/>
              <a:t>pallor </a:t>
            </a:r>
          </a:p>
          <a:p>
            <a:r>
              <a:rPr lang="en-AU" sz="3100" dirty="0"/>
              <a:t>fatigue</a:t>
            </a:r>
          </a:p>
          <a:p>
            <a:r>
              <a:rPr lang="en-AU" sz="3100" dirty="0"/>
              <a:t>cognitive difficulties</a:t>
            </a:r>
          </a:p>
          <a:p>
            <a:r>
              <a:rPr lang="en-AU" sz="3100" dirty="0"/>
              <a:t>sleep disturbance </a:t>
            </a:r>
          </a:p>
          <a:p>
            <a:r>
              <a:rPr lang="en-AU" sz="3100" dirty="0"/>
              <a:t>abdominal discomfort (often with lactose/fructose intolerance)</a:t>
            </a:r>
          </a:p>
          <a:p>
            <a:r>
              <a:rPr lang="en-AU" sz="3100" dirty="0"/>
              <a:t> occasional chest pain and ‘air hunger’</a:t>
            </a:r>
            <a:br>
              <a:rPr lang="en-AU" sz="3100" dirty="0"/>
            </a:br>
            <a:endParaRPr lang="en-AU" sz="31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4263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DB7E5898-7408-4D41-875E-22840BB6730B}"/>
              </a:ext>
            </a:extLst>
          </p:cNvPr>
          <p:cNvSpPr>
            <a:spLocks noGrp="1" noChangeArrowheads="1"/>
          </p:cNvSpPr>
          <p:nvPr>
            <p:ph type="title"/>
          </p:nvPr>
        </p:nvSpPr>
        <p:spPr>
          <a:xfrm>
            <a:off x="731519" y="704850"/>
            <a:ext cx="10480963" cy="819150"/>
          </a:xfrm>
        </p:spPr>
        <p:txBody>
          <a:bodyPr>
            <a:normAutofit/>
          </a:bodyPr>
          <a:lstStyle/>
          <a:p>
            <a:r>
              <a:rPr lang="en-US" altLang="en-US" sz="2300" b="1" dirty="0">
                <a:solidFill>
                  <a:schemeClr val="accent2"/>
                </a:solidFill>
              </a:rPr>
              <a:t> </a:t>
            </a:r>
            <a:r>
              <a:rPr lang="en-US" altLang="en-US" sz="2300" b="1" spc="0" dirty="0">
                <a:solidFill>
                  <a:srgbClr val="2E83C3"/>
                </a:solidFill>
                <a:latin typeface="Trebuchet MS" panose="020B0603020202020204"/>
              </a:rPr>
              <a:t>Selected </a:t>
            </a:r>
            <a:r>
              <a:rPr lang="en-US" sz="2300" b="1" spc="0" dirty="0">
                <a:solidFill>
                  <a:srgbClr val="2E83C3"/>
                </a:solidFill>
                <a:latin typeface="Trebuchet MS" panose="020B0603020202020204"/>
              </a:rPr>
              <a:t>co-morbid conditions that develop/occur in ME/CFS</a:t>
            </a:r>
            <a:endParaRPr lang="en-US" altLang="en-US" sz="2300" b="1" dirty="0">
              <a:solidFill>
                <a:schemeClr val="accent2"/>
              </a:solidFill>
            </a:endParaRPr>
          </a:p>
        </p:txBody>
      </p:sp>
      <p:sp>
        <p:nvSpPr>
          <p:cNvPr id="3" name="Content Placeholder 2">
            <a:extLst>
              <a:ext uri="{FF2B5EF4-FFF2-40B4-BE49-F238E27FC236}">
                <a16:creationId xmlns:a16="http://schemas.microsoft.com/office/drawing/2014/main" id="{35D270D8-3121-481D-875B-F71D06B26DA0}"/>
              </a:ext>
            </a:extLst>
          </p:cNvPr>
          <p:cNvSpPr>
            <a:spLocks noGrp="1"/>
          </p:cNvSpPr>
          <p:nvPr>
            <p:ph idx="1"/>
          </p:nvPr>
        </p:nvSpPr>
        <p:spPr>
          <a:xfrm>
            <a:off x="713677" y="2045616"/>
            <a:ext cx="10805533" cy="4583784"/>
          </a:xfrm>
        </p:spPr>
        <p:txBody>
          <a:bodyPr>
            <a:normAutofit/>
          </a:bodyPr>
          <a:lstStyle/>
          <a:p>
            <a:pPr eaLnBrk="1" hangingPunct="1">
              <a:defRPr/>
            </a:pPr>
            <a:r>
              <a:rPr lang="en-US" dirty="0"/>
              <a:t> </a:t>
            </a:r>
          </a:p>
          <a:p>
            <a:pPr marL="0" indent="0">
              <a:buNone/>
              <a:defRPr/>
            </a:pPr>
            <a:endParaRPr lang="en-US" dirty="0"/>
          </a:p>
          <a:p>
            <a:pPr marL="0" indent="0">
              <a:buNone/>
              <a:defRPr/>
            </a:pPr>
            <a:endParaRPr lang="en-US" dirty="0"/>
          </a:p>
        </p:txBody>
      </p:sp>
      <p:pic>
        <p:nvPicPr>
          <p:cNvPr id="64516" name="Picture 3">
            <a:extLst>
              <a:ext uri="{FF2B5EF4-FFF2-40B4-BE49-F238E27FC236}">
                <a16:creationId xmlns:a16="http://schemas.microsoft.com/office/drawing/2014/main" id="{365FB01A-4268-41EA-B079-56758E0CF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4016"/>
            <a:ext cx="32559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a:extLst>
              <a:ext uri="{FF2B5EF4-FFF2-40B4-BE49-F238E27FC236}">
                <a16:creationId xmlns:a16="http://schemas.microsoft.com/office/drawing/2014/main" id="{B7F9FDF6-09C5-4601-93C5-D7BAC08BD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95000"/>
                  </a:prstClr>
                </a:solidFill>
                <a:effectLst/>
                <a:uLnTx/>
                <a:uFillTx/>
                <a:latin typeface="Calibri" panose="020F0502020204030204"/>
                <a:ea typeface="+mn-ea"/>
                <a:cs typeface="+mn-cs"/>
              </a:rPr>
              <a:t>   </a:t>
            </a:r>
            <a:endParaRPr kumimoji="0" lang="en-US" sz="6000" b="0" i="0" u="none" strike="noStrike" kern="1200" cap="none" spc="0" normalizeH="0" baseline="0" noProof="0">
              <a:ln>
                <a:noFill/>
              </a:ln>
              <a:solidFill>
                <a:prstClr val="black">
                  <a:tint val="9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374EEE-276B-41DF-BFAC-09D3E8549BC1}"/>
              </a:ext>
            </a:extLst>
          </p:cNvPr>
          <p:cNvSpPr txBox="1"/>
          <p:nvPr/>
        </p:nvSpPr>
        <p:spPr>
          <a:xfrm>
            <a:off x="6435636" y="5793521"/>
            <a:ext cx="546027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a:extLst>
              <a:ext uri="{FF2B5EF4-FFF2-40B4-BE49-F238E27FC236}">
                <a16:creationId xmlns:a16="http://schemas.microsoft.com/office/drawing/2014/main" id="{A16B80F9-AE87-4775-875D-BA46C88A5C79}"/>
              </a:ext>
            </a:extLst>
          </p:cNvPr>
          <p:cNvSpPr/>
          <p:nvPr/>
        </p:nvSpPr>
        <p:spPr>
          <a:xfrm>
            <a:off x="907223" y="1700906"/>
            <a:ext cx="9256280" cy="4719241"/>
          </a:xfrm>
          <a:prstGeom prst="rect">
            <a:avLst/>
          </a:prstGeom>
        </p:spPr>
        <p:txBody>
          <a:bodyPr wrap="square">
            <a:spAutoFit/>
          </a:bodyPr>
          <a:lstStyle/>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Fibromyalgia, small fiber and peripheral neuropathies</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Allergies, chemical sensitivities, mast-cell activation syndrome, food intolerances</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Viral reactivation (shingles, herpes simplex, EBV, CMV, others)</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Celiac disease and gluten intolerance</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IBS, gastroparesis, SIBO (small intestine bacterial overgrowth)</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Chronic sleep disorders (“primary” and otherwise) </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Postural orthostatic tachycardia syndrome, orthostatic hypotension, </a:t>
            </a:r>
            <a:r>
              <a:rPr kumimoji="0" lang="en-US" sz="1800" b="1"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dysautonomias</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Autoimmune thyroid disease, subclinical hypothyroidism, euthyroid-sick syndrome</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Sjogren syndrome/sicca syndrome (dry eyes and dry mouth)</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Vitamin/mineral deficiencies (Vit B12, B6, Vit D, ferritin, etc.)</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Neuroinflammatory disorders of the brain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0574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Post-viral ME/CFS in the time of COVID-19</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630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E94E6-A7F6-4B9A-8AB3-E4D443A67D78}"/>
              </a:ext>
            </a:extLst>
          </p:cNvPr>
          <p:cNvSpPr>
            <a:spLocks noGrp="1"/>
          </p:cNvSpPr>
          <p:nvPr>
            <p:ph idx="1"/>
          </p:nvPr>
        </p:nvSpPr>
        <p:spPr/>
        <p:txBody>
          <a:bodyPr>
            <a:normAutofit/>
          </a:bodyPr>
          <a:lstStyle/>
          <a:p>
            <a:endParaRPr lang="en-US" sz="4000" dirty="0"/>
          </a:p>
          <a:p>
            <a:r>
              <a:rPr lang="en-US" sz="4000" dirty="0"/>
              <a:t>How does the presentation of ME/CFS compare to post-COVID symptoms?  </a:t>
            </a:r>
          </a:p>
          <a:p>
            <a:r>
              <a:rPr lang="en-US" sz="4000" b="1" dirty="0">
                <a:solidFill>
                  <a:srgbClr val="C00000"/>
                </a:solidFill>
              </a:rPr>
              <a:t>We don’t know yet, but time will tell.</a:t>
            </a:r>
          </a:p>
        </p:txBody>
      </p:sp>
      <p:pic>
        <p:nvPicPr>
          <p:cNvPr id="5" name="Picture 4">
            <a:extLst>
              <a:ext uri="{FF2B5EF4-FFF2-40B4-BE49-F238E27FC236}">
                <a16:creationId xmlns:a16="http://schemas.microsoft.com/office/drawing/2014/main" id="{51700FF6-4699-4067-B7A8-3EC942EEF3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pic>
        <p:nvPicPr>
          <p:cNvPr id="7" name="Picture 6">
            <a:extLst>
              <a:ext uri="{FF2B5EF4-FFF2-40B4-BE49-F238E27FC236}">
                <a16:creationId xmlns:a16="http://schemas.microsoft.com/office/drawing/2014/main" id="{06C9DB38-4DDE-4DE5-96B0-80FF28C183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117676" y="6083828"/>
            <a:ext cx="2895600" cy="7741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86314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340" y="1582341"/>
            <a:ext cx="10175639" cy="38164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rPr>
              <a:t>Many viral infections are capable of causing a </a:t>
            </a:r>
            <a:r>
              <a:rPr kumimoji="0" lang="en-US" sz="2200" b="0" i="0" u="none" strike="noStrike" kern="1200" cap="none" spc="0" normalizeH="0" baseline="0" noProof="0" dirty="0" err="1">
                <a:ln>
                  <a:noFill/>
                </a:ln>
                <a:solidFill>
                  <a:srgbClr val="222222"/>
                </a:solidFill>
                <a:effectLst/>
                <a:uLnTx/>
                <a:uFillTx/>
                <a:latin typeface="Calibri" panose="020F0502020204030204"/>
                <a:ea typeface="+mn-ea"/>
                <a:cs typeface="+mn-cs"/>
              </a:rPr>
              <a:t>postviral</a:t>
            </a:r>
            <a:r>
              <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rPr>
              <a:t> syndrome; and a </a:t>
            </a:r>
            <a:r>
              <a:rPr kumimoji="0" lang="en-US" sz="2200" b="0" i="0" u="none" strike="noStrike" kern="1200" cap="none" spc="0" normalizeH="0" baseline="0" noProof="0" dirty="0" smtClean="0">
                <a:ln>
                  <a:noFill/>
                </a:ln>
                <a:solidFill>
                  <a:srgbClr val="222222"/>
                </a:solidFill>
                <a:effectLst/>
                <a:uLnTx/>
                <a:uFillTx/>
                <a:latin typeface="Calibri" panose="020F0502020204030204"/>
                <a:ea typeface="+mn-ea"/>
                <a:cs typeface="+mn-cs"/>
              </a:rPr>
              <a:t/>
            </a:r>
            <a:br>
              <a:rPr kumimoji="0" lang="en-US" sz="2200" b="0" i="0" u="none" strike="noStrike" kern="1200" cap="none" spc="0" normalizeH="0" baseline="0" noProof="0" dirty="0" smtClean="0">
                <a:ln>
                  <a:noFill/>
                </a:ln>
                <a:solidFill>
                  <a:srgbClr val="222222"/>
                </a:solidFill>
                <a:effectLst/>
                <a:uLnTx/>
                <a:uFillTx/>
                <a:latin typeface="Calibri" panose="020F0502020204030204"/>
                <a:ea typeface="+mn-ea"/>
                <a:cs typeface="+mn-cs"/>
              </a:rPr>
            </a:br>
            <a:r>
              <a:rPr kumimoji="0" lang="en-US" sz="2200" b="0" i="0" u="none" strike="noStrike" kern="1200" cap="none" spc="0" normalizeH="0" baseline="0" noProof="0" dirty="0" smtClean="0">
                <a:ln>
                  <a:noFill/>
                </a:ln>
                <a:solidFill>
                  <a:srgbClr val="222222"/>
                </a:solidFill>
                <a:effectLst/>
                <a:uLnTx/>
                <a:uFillTx/>
                <a:latin typeface="Calibri" panose="020F0502020204030204"/>
                <a:ea typeface="+mn-ea"/>
                <a:cs typeface="+mn-cs"/>
              </a:rPr>
              <a:t>number </a:t>
            </a:r>
            <a:r>
              <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rPr>
              <a:t>have been associated with the development of ME/CFS, including </a:t>
            </a:r>
            <a:r>
              <a:rPr kumimoji="0" lang="en-US" sz="2200" b="1" i="0" u="none" strike="noStrike" kern="1200" cap="none" spc="0" normalizeH="0" baseline="0" noProof="0" dirty="0">
                <a:ln>
                  <a:noFill/>
                </a:ln>
                <a:solidFill>
                  <a:srgbClr val="222222"/>
                </a:solidFill>
                <a:effectLst/>
                <a:uLnTx/>
                <a:uFillTx/>
                <a:latin typeface="Calibri" panose="020F0502020204030204"/>
                <a:ea typeface="+mn-ea"/>
                <a:cs typeface="+mn-cs"/>
              </a:rPr>
              <a:t>Epstein-Barr Virus, West Nile Virus, enteroviruses, and coronaviruses such as SARS and MERS.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C00000"/>
                </a:solidFill>
                <a:effectLst/>
                <a:uLnTx/>
                <a:uFillTx/>
                <a:latin typeface="Calibri" panose="020F0502020204030204"/>
                <a:ea typeface="+mn-ea"/>
                <a:cs typeface="+mn-cs"/>
              </a:rPr>
              <a:t>PVFS and ME/CFS may be perpetuated by an abnormal chronic immune/inflammatory  response to certain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rPr>
              <a:t>Each infection may result in unique illness presentation  due the organ systems targeted by the virus, with the immune/inflammatory response superimposed.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
        <p:nvSpPr>
          <p:cNvPr id="6" name="Rectangle 2"/>
          <p:cNvSpPr txBox="1">
            <a:spLocks noChangeArrowheads="1"/>
          </p:cNvSpPr>
          <p:nvPr/>
        </p:nvSpPr>
        <p:spPr>
          <a:xfrm>
            <a:off x="471341" y="378905"/>
            <a:ext cx="10463752" cy="91440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defTabSz="914400" rtl="0" eaLnBrk="1" fontAlgn="auto" latinLnBrk="0" hangingPunct="1">
              <a:lnSpc>
                <a:spcPct val="85000"/>
              </a:lnSpc>
              <a:spcBef>
                <a:spcPct val="0"/>
              </a:spcBef>
              <a:spcAft>
                <a:spcPts val="0"/>
              </a:spcAft>
              <a:buClrTx/>
              <a:buSzTx/>
              <a:buFontTx/>
              <a:buNone/>
              <a:tabLst/>
              <a:defRPr/>
            </a:pPr>
            <a:r>
              <a:rPr kumimoji="0" lang="en-US" altLang="en-US" sz="3600" b="1" i="0" u="none" strike="noStrike" kern="1200" cap="none" spc="-50" normalizeH="0" baseline="0" noProof="0" dirty="0">
                <a:ln>
                  <a:noFill/>
                </a:ln>
                <a:solidFill>
                  <a:srgbClr val="2683C6"/>
                </a:solidFill>
                <a:effectLst/>
                <a:uLnTx/>
                <a:uFillTx/>
                <a:latin typeface="Calibri" panose="020F0502020204030204"/>
                <a:ea typeface="+mj-ea"/>
                <a:cs typeface="+mj-cs"/>
              </a:rPr>
              <a:t>PVFS can be triggered by a variety of pathogens</a:t>
            </a:r>
            <a:endParaRPr kumimoji="0" lang="en-US" altLang="en-US" sz="3600" b="0" i="1"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endParaRPr>
          </a:p>
        </p:txBody>
      </p:sp>
      <p:pic>
        <p:nvPicPr>
          <p:cNvPr id="7" name="Picture 6">
            <a:extLst>
              <a:ext uri="{FF2B5EF4-FFF2-40B4-BE49-F238E27FC236}">
                <a16:creationId xmlns:a16="http://schemas.microsoft.com/office/drawing/2014/main" id="{A13ECDB1-26E5-49A3-B32F-1956953884BA}"/>
              </a:ext>
            </a:extLst>
          </p:cNvPr>
          <p:cNvPicPr>
            <a:picLocks noChangeAspect="1"/>
          </p:cNvPicPr>
          <p:nvPr/>
        </p:nvPicPr>
        <p:blipFill>
          <a:blip r:embed="rId2"/>
          <a:stretch>
            <a:fillRect/>
          </a:stretch>
        </p:blipFill>
        <p:spPr>
          <a:xfrm>
            <a:off x="0" y="6083741"/>
            <a:ext cx="2895851" cy="77425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81697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DAB0-C966-47F1-827E-5635B2786F4F}"/>
              </a:ext>
            </a:extLst>
          </p:cNvPr>
          <p:cNvSpPr>
            <a:spLocks noGrp="1"/>
          </p:cNvSpPr>
          <p:nvPr>
            <p:ph type="title"/>
          </p:nvPr>
        </p:nvSpPr>
        <p:spPr>
          <a:xfrm>
            <a:off x="833378" y="762239"/>
            <a:ext cx="9329194" cy="836580"/>
          </a:xfrm>
        </p:spPr>
        <p:txBody>
          <a:bodyPr>
            <a:noAutofit/>
          </a:bodyPr>
          <a:lstStyle/>
          <a:p>
            <a:r>
              <a:rPr lang="en-US" sz="3000" b="1" dirty="0">
                <a:solidFill>
                  <a:schemeClr val="accent2"/>
                </a:solidFill>
                <a:latin typeface="Arial" panose="020B0604020202020204" pitchFamily="34" charset="0"/>
                <a:cs typeface="Arial" panose="020B0604020202020204" pitchFamily="34" charset="0"/>
              </a:rPr>
              <a:t> What does ME/CFS have to do with COVID-19?</a:t>
            </a:r>
          </a:p>
        </p:txBody>
      </p:sp>
      <p:sp>
        <p:nvSpPr>
          <p:cNvPr id="3" name="Content Placeholder 2">
            <a:extLst>
              <a:ext uri="{FF2B5EF4-FFF2-40B4-BE49-F238E27FC236}">
                <a16:creationId xmlns:a16="http://schemas.microsoft.com/office/drawing/2014/main" id="{728F4040-00A2-4AAA-BB14-F0B00259901F}"/>
              </a:ext>
            </a:extLst>
          </p:cNvPr>
          <p:cNvSpPr>
            <a:spLocks noGrp="1"/>
          </p:cNvSpPr>
          <p:nvPr>
            <p:ph idx="1"/>
          </p:nvPr>
        </p:nvSpPr>
        <p:spPr>
          <a:xfrm>
            <a:off x="833379" y="1909824"/>
            <a:ext cx="9046345" cy="4430378"/>
          </a:xfrm>
        </p:spPr>
        <p:txBody>
          <a:bodyPr>
            <a:normAutofit lnSpcReduction="10000"/>
          </a:bodyPr>
          <a:lstStyle/>
          <a:p>
            <a:r>
              <a:rPr lang="en-US" b="1" dirty="0">
                <a:solidFill>
                  <a:srgbClr val="C00000"/>
                </a:solidFill>
              </a:rPr>
              <a:t>COVID-19:</a:t>
            </a:r>
            <a:r>
              <a:rPr lang="en-US" b="1" dirty="0">
                <a:solidFill>
                  <a:srgbClr val="FF0000"/>
                </a:solidFill>
              </a:rPr>
              <a:t>  </a:t>
            </a:r>
            <a:r>
              <a:rPr lang="en-US" sz="1800" b="1" dirty="0">
                <a:solidFill>
                  <a:srgbClr val="FF0000"/>
                </a:solidFill>
              </a:rPr>
              <a:t> </a:t>
            </a:r>
            <a:r>
              <a:rPr lang="en-US" sz="1800" dirty="0"/>
              <a:t>a pandemic caused by a novel coronavirus, SARS-CoV-2.  Very contagious.  Impacts almost all systems of the body.  May be fatal in 1-4%, especially higher in high risk groups. </a:t>
            </a:r>
          </a:p>
          <a:p>
            <a:r>
              <a:rPr lang="en-US" sz="1800" b="1" dirty="0"/>
              <a:t>We are observing after the acute infection resolves that many “long haulers” are still struggling with chronic multisystem illness manifestations.   It is too early to tell how much comes from the acute viral infection/inflammation, and how much is the development of </a:t>
            </a:r>
            <a:r>
              <a:rPr lang="en-US" sz="1800" b="1" dirty="0">
                <a:solidFill>
                  <a:srgbClr val="C00000"/>
                </a:solidFill>
              </a:rPr>
              <a:t>a chronic post-viral syndrome.</a:t>
            </a:r>
          </a:p>
          <a:p>
            <a:pPr>
              <a:buFont typeface="Wingdings" panose="05000000000000000000" pitchFamily="2" charset="2"/>
              <a:buChar char="Ø"/>
            </a:pPr>
            <a:r>
              <a:rPr lang="en-US" sz="1800" dirty="0"/>
              <a:t> </a:t>
            </a:r>
            <a:r>
              <a:rPr lang="en-US" sz="1800" b="1" dirty="0">
                <a:solidFill>
                  <a:srgbClr val="C00000"/>
                </a:solidFill>
              </a:rPr>
              <a:t>Fatigue, sleepiness and brain fog/cognitive complaints</a:t>
            </a:r>
          </a:p>
          <a:p>
            <a:pPr>
              <a:buFont typeface="Wingdings" panose="05000000000000000000" pitchFamily="2" charset="2"/>
              <a:buChar char="Ø"/>
            </a:pPr>
            <a:r>
              <a:rPr lang="en-US" sz="1800" b="1" dirty="0">
                <a:solidFill>
                  <a:srgbClr val="C00000"/>
                </a:solidFill>
              </a:rPr>
              <a:t> Musculoskeletal issues, pain, headaches</a:t>
            </a:r>
          </a:p>
          <a:p>
            <a:pPr>
              <a:buFont typeface="Wingdings" panose="05000000000000000000" pitchFamily="2" charset="2"/>
              <a:buChar char="Ø"/>
            </a:pPr>
            <a:r>
              <a:rPr lang="en-US" sz="1800" b="1" dirty="0">
                <a:solidFill>
                  <a:srgbClr val="C00000"/>
                </a:solidFill>
              </a:rPr>
              <a:t> Respiratory tract inflammation</a:t>
            </a:r>
          </a:p>
          <a:p>
            <a:pPr>
              <a:buFont typeface="Wingdings" panose="05000000000000000000" pitchFamily="2" charset="2"/>
              <a:buChar char="Ø"/>
            </a:pPr>
            <a:r>
              <a:rPr lang="en-US" sz="1800" b="1" dirty="0">
                <a:solidFill>
                  <a:srgbClr val="C00000"/>
                </a:solidFill>
              </a:rPr>
              <a:t> Heart inflammation:  myocarditis, pericarditis, chest pains, palpitations</a:t>
            </a:r>
          </a:p>
          <a:p>
            <a:pPr>
              <a:buFont typeface="Wingdings" panose="05000000000000000000" pitchFamily="2" charset="2"/>
              <a:buChar char="Ø"/>
            </a:pPr>
            <a:r>
              <a:rPr lang="en-US" sz="1800" b="1" dirty="0">
                <a:solidFill>
                  <a:srgbClr val="C00000"/>
                </a:solidFill>
              </a:rPr>
              <a:t> Neurologic symptoms:   dizziness, headache, confusion, loss of smell and taste, altered consciousness</a:t>
            </a:r>
          </a:p>
          <a:p>
            <a:pPr>
              <a:buFont typeface="Wingdings" panose="05000000000000000000" pitchFamily="2" charset="2"/>
              <a:buChar char="Ø"/>
            </a:pPr>
            <a:r>
              <a:rPr lang="en-US" sz="1800" b="1" dirty="0">
                <a:solidFill>
                  <a:srgbClr val="C00000"/>
                </a:solidFill>
              </a:rPr>
              <a:t> Hair thinning and others </a:t>
            </a:r>
          </a:p>
        </p:txBody>
      </p:sp>
      <p:pic>
        <p:nvPicPr>
          <p:cNvPr id="4" name="Picture 3">
            <a:extLst>
              <a:ext uri="{FF2B5EF4-FFF2-40B4-BE49-F238E27FC236}">
                <a16:creationId xmlns:a16="http://schemas.microsoft.com/office/drawing/2014/main" id="{6727DBC4-A6F3-4DD8-B0F2-0668B0E99E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277371"/>
            <a:ext cx="2171700" cy="580629"/>
          </a:xfrm>
          <a:prstGeom prst="rect">
            <a:avLst/>
          </a:prstGeom>
        </p:spPr>
      </p:pic>
      <p:pic>
        <p:nvPicPr>
          <p:cNvPr id="6" name="Picture 5" descr="A close up of a plant&#10;&#10;Description automatically generated">
            <a:extLst>
              <a:ext uri="{FF2B5EF4-FFF2-40B4-BE49-F238E27FC236}">
                <a16:creationId xmlns:a16="http://schemas.microsoft.com/office/drawing/2014/main" id="{0F4FE606-21AD-4713-BB29-2BFB4CAB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505" y="3450956"/>
            <a:ext cx="2307219" cy="134811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378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2F64-6078-4373-BA27-EB4E38500D94}"/>
              </a:ext>
            </a:extLst>
          </p:cNvPr>
          <p:cNvSpPr>
            <a:spLocks noGrp="1"/>
          </p:cNvSpPr>
          <p:nvPr>
            <p:ph type="title" idx="4294967295"/>
          </p:nvPr>
        </p:nvSpPr>
        <p:spPr>
          <a:xfrm>
            <a:off x="1273214" y="379036"/>
            <a:ext cx="10201156" cy="592137"/>
          </a:xfrm>
        </p:spPr>
        <p:txBody>
          <a:bodyPr>
            <a:normAutofit/>
          </a:bodyPr>
          <a:lstStyle/>
          <a:p>
            <a:r>
              <a:rPr lang="en-US" sz="3200" b="1" dirty="0">
                <a:solidFill>
                  <a:schemeClr val="accent2"/>
                </a:solidFill>
              </a:rPr>
              <a:t>12 common symptoms ME/CFS</a:t>
            </a:r>
            <a:r>
              <a:rPr lang="en-US" sz="3200" dirty="0"/>
              <a:t>                   </a:t>
            </a:r>
            <a:r>
              <a:rPr lang="en-US" sz="3100" dirty="0"/>
              <a:t>Table 4</a:t>
            </a:r>
            <a:r>
              <a:rPr lang="en-US" sz="3100" b="1" dirty="0"/>
              <a:t>.</a:t>
            </a:r>
            <a:r>
              <a:rPr lang="en-US" sz="3100" dirty="0"/>
              <a:t>  Chu et al.</a:t>
            </a:r>
          </a:p>
        </p:txBody>
      </p:sp>
      <p:pic>
        <p:nvPicPr>
          <p:cNvPr id="5" name="Content Placeholder 4" descr="A screenshot of a cell phone&#10;&#10;Description automatically generated">
            <a:extLst>
              <a:ext uri="{FF2B5EF4-FFF2-40B4-BE49-F238E27FC236}">
                <a16:creationId xmlns:a16="http://schemas.microsoft.com/office/drawing/2014/main" id="{97E445D0-563A-4B65-A762-87672BDEE77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73214" y="971173"/>
            <a:ext cx="10114933" cy="5886827"/>
          </a:xfrm>
        </p:spPr>
      </p:pic>
      <p:sp>
        <p:nvSpPr>
          <p:cNvPr id="6" name="TextBox 5">
            <a:extLst>
              <a:ext uri="{FF2B5EF4-FFF2-40B4-BE49-F238E27FC236}">
                <a16:creationId xmlns:a16="http://schemas.microsoft.com/office/drawing/2014/main" id="{90700438-5876-4B9E-A9D3-655EAC24254B}"/>
              </a:ext>
            </a:extLst>
          </p:cNvPr>
          <p:cNvSpPr txBox="1"/>
          <p:nvPr/>
        </p:nvSpPr>
        <p:spPr>
          <a:xfrm>
            <a:off x="180433" y="1875099"/>
            <a:ext cx="1006558" cy="1200329"/>
          </a:xfrm>
          <a:prstGeom prst="rect">
            <a:avLst/>
          </a:prstGeom>
          <a:noFill/>
          <a:ln w="38100">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years</a:t>
            </a:r>
          </a:p>
        </p:txBody>
      </p:sp>
    </p:spTree>
    <p:extLst>
      <p:ext uri="{BB962C8B-B14F-4D97-AF65-F5344CB8AC3E}">
        <p14:creationId xmlns:p14="http://schemas.microsoft.com/office/powerpoint/2010/main" val="768595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 variability in ME/CFS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864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26" y="523982"/>
            <a:ext cx="9403547" cy="729466"/>
          </a:xfrm>
        </p:spPr>
        <p:txBody>
          <a:bodyPr>
            <a:normAutofit/>
          </a:bodyPr>
          <a:lstStyle/>
          <a:p>
            <a:r>
              <a:rPr lang="en-US" dirty="0" smtClean="0"/>
              <a:t>#MillionsMissing fights for research funding and recognition</a:t>
            </a:r>
            <a:endParaRPr lang="en-US" dirty="0"/>
          </a:p>
        </p:txBody>
      </p:sp>
      <p:pic>
        <p:nvPicPr>
          <p:cNvPr id="5" name="Picture 2" descr="https://photos.smugmug.com/MillionsMissing-2018/United-States/San-Francisco/i-6xnCKwJ/0/ab91401b/X2/MCShaw-1279-X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24" r="16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665127" y="1705510"/>
            <a:ext cx="4081533" cy="4155539"/>
          </a:xfrm>
        </p:spPr>
        <p:txBody>
          <a:bodyPr>
            <a:noAutofit/>
          </a:bodyPr>
          <a:lstStyle/>
          <a:p>
            <a:r>
              <a:rPr lang="en-US" sz="2200" dirty="0" smtClean="0"/>
              <a:t>#MEAction led actions in over 100 cities worldwide for in-person protests to fight for better research funding for ME.</a:t>
            </a:r>
          </a:p>
          <a:p>
            <a:endParaRPr lang="en-US" sz="2200" dirty="0" smtClean="0"/>
          </a:p>
          <a:p>
            <a:r>
              <a:rPr lang="en-US" sz="2200" dirty="0" smtClean="0"/>
              <a:t>Protest demands for equitable research funding were delivered to the NIH with thousands of signatures.</a:t>
            </a:r>
          </a:p>
          <a:p>
            <a:endParaRPr lang="en-US" sz="2200" dirty="0"/>
          </a:p>
          <a:p>
            <a:r>
              <a:rPr lang="en-US" sz="2200" dirty="0" smtClean="0"/>
              <a:t>As our most visible action, #MillionsMissing is often what #MEAction is known for.</a:t>
            </a:r>
            <a:endParaRPr lang="en-US" sz="2200" dirty="0"/>
          </a:p>
        </p:txBody>
      </p:sp>
    </p:spTree>
    <p:extLst>
      <p:ext uri="{BB962C8B-B14F-4D97-AF65-F5344CB8AC3E}">
        <p14:creationId xmlns:p14="http://schemas.microsoft.com/office/powerpoint/2010/main" val="1138975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7EC3-DC0B-3E46-852A-BC276E2D4D83}"/>
              </a:ext>
            </a:extLst>
          </p:cNvPr>
          <p:cNvSpPr>
            <a:spLocks noGrp="1"/>
          </p:cNvSpPr>
          <p:nvPr>
            <p:ph type="title"/>
          </p:nvPr>
        </p:nvSpPr>
        <p:spPr/>
        <p:txBody>
          <a:bodyPr>
            <a:normAutofit/>
          </a:bodyPr>
          <a:lstStyle/>
          <a:p>
            <a:r>
              <a:rPr lang="en-AU" sz="4000" dirty="0"/>
              <a:t>Symptom variability </a:t>
            </a:r>
            <a:r>
              <a:rPr lang="en-AU" sz="4000" dirty="0" smtClean="0"/>
              <a:t>in </a:t>
            </a:r>
            <a:r>
              <a:rPr lang="en-AU" sz="4000" dirty="0" err="1"/>
              <a:t>pediatrics</a:t>
            </a:r>
            <a:endParaRPr lang="en-US" sz="4000" dirty="0"/>
          </a:p>
        </p:txBody>
      </p:sp>
      <p:sp>
        <p:nvSpPr>
          <p:cNvPr id="3" name="Content Placeholder 2">
            <a:extLst>
              <a:ext uri="{FF2B5EF4-FFF2-40B4-BE49-F238E27FC236}">
                <a16:creationId xmlns:a16="http://schemas.microsoft.com/office/drawing/2014/main" id="{484D0E01-F628-7E4C-AB5F-CBB3F6005929}"/>
              </a:ext>
            </a:extLst>
          </p:cNvPr>
          <p:cNvSpPr>
            <a:spLocks noGrp="1"/>
          </p:cNvSpPr>
          <p:nvPr>
            <p:ph idx="1"/>
          </p:nvPr>
        </p:nvSpPr>
        <p:spPr/>
        <p:txBody>
          <a:bodyPr>
            <a:normAutofit fontScale="92500" lnSpcReduction="10000"/>
          </a:bodyPr>
          <a:lstStyle/>
          <a:p>
            <a:r>
              <a:rPr lang="en-AU" sz="3600" b="1" dirty="0"/>
              <a:t>Defined onset </a:t>
            </a:r>
            <a:r>
              <a:rPr lang="en-AU" sz="3600" dirty="0"/>
              <a:t>(either over </a:t>
            </a:r>
            <a:r>
              <a:rPr lang="en-AU" sz="3600" dirty="0" smtClean="0"/>
              <a:t>1-2 weeks </a:t>
            </a:r>
            <a:r>
              <a:rPr lang="en-AU" sz="3600" dirty="0"/>
              <a:t>or </a:t>
            </a:r>
            <a:r>
              <a:rPr lang="en-AU" sz="3600" dirty="0" smtClean="0"/>
              <a:t>non-recovery </a:t>
            </a:r>
            <a:r>
              <a:rPr lang="en-AU" sz="3600" dirty="0"/>
              <a:t>after defined illness)</a:t>
            </a:r>
          </a:p>
          <a:p>
            <a:r>
              <a:rPr lang="en-AU" sz="3600" dirty="0"/>
              <a:t>Profound exhaustion, malaise, headache, aches and pains, dizziness, excessive but disturbed sleep, difficulty ‘thinking’</a:t>
            </a:r>
          </a:p>
          <a:p>
            <a:r>
              <a:rPr lang="en-AU" sz="3600" dirty="0"/>
              <a:t>Persists for weeks to several months</a:t>
            </a:r>
          </a:p>
          <a:p>
            <a:r>
              <a:rPr lang="en-AU" sz="3600" dirty="0"/>
              <a:t>Then may be able to move around but any activity (physical or cognitive) results in exacerbation of symptoms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1465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3B3E-74DE-1E4C-BBFE-49E679427B3F}"/>
              </a:ext>
            </a:extLst>
          </p:cNvPr>
          <p:cNvSpPr>
            <a:spLocks noGrp="1"/>
          </p:cNvSpPr>
          <p:nvPr>
            <p:ph type="title"/>
          </p:nvPr>
        </p:nvSpPr>
        <p:spPr/>
        <p:txBody>
          <a:bodyPr/>
          <a:lstStyle/>
          <a:p>
            <a:r>
              <a:rPr lang="en-US" dirty="0"/>
              <a:t>Symptom variability</a:t>
            </a:r>
          </a:p>
        </p:txBody>
      </p:sp>
      <p:sp>
        <p:nvSpPr>
          <p:cNvPr id="3" name="Content Placeholder 2">
            <a:extLst>
              <a:ext uri="{FF2B5EF4-FFF2-40B4-BE49-F238E27FC236}">
                <a16:creationId xmlns:a16="http://schemas.microsoft.com/office/drawing/2014/main" id="{F7F6BE87-D2BC-5A4F-A04D-71945D953B7B}"/>
              </a:ext>
            </a:extLst>
          </p:cNvPr>
          <p:cNvSpPr>
            <a:spLocks noGrp="1"/>
          </p:cNvSpPr>
          <p:nvPr>
            <p:ph idx="1"/>
          </p:nvPr>
        </p:nvSpPr>
        <p:spPr/>
        <p:txBody>
          <a:bodyPr>
            <a:normAutofit fontScale="92500" lnSpcReduction="10000"/>
          </a:bodyPr>
          <a:lstStyle/>
          <a:p>
            <a:r>
              <a:rPr lang="en-AU" sz="3600" dirty="0"/>
              <a:t>Chronic daily headache can persist for years – some anti-migraine preventer medications found to ease them</a:t>
            </a:r>
          </a:p>
          <a:p>
            <a:r>
              <a:rPr lang="en-AU" sz="3600" dirty="0"/>
              <a:t>Sleep disturbance can change to day-night reversal, fragmented sleep (with nightmares) or hypersomnolence</a:t>
            </a:r>
          </a:p>
          <a:p>
            <a:r>
              <a:rPr lang="en-AU" sz="3600" dirty="0"/>
              <a:t>Cognitive (brain fog), attention, information retrieval, effort required to learn new information – major problems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0981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16AA-B06A-C34C-9B29-95E14E244B62}"/>
              </a:ext>
            </a:extLst>
          </p:cNvPr>
          <p:cNvSpPr>
            <a:spLocks noGrp="1"/>
          </p:cNvSpPr>
          <p:nvPr>
            <p:ph type="title"/>
          </p:nvPr>
        </p:nvSpPr>
        <p:spPr/>
        <p:txBody>
          <a:bodyPr/>
          <a:lstStyle/>
          <a:p>
            <a:r>
              <a:rPr lang="en-AU" dirty="0"/>
              <a:t>Outcomes in </a:t>
            </a:r>
            <a:r>
              <a:rPr lang="en-AU" dirty="0" err="1"/>
              <a:t>pediatrics</a:t>
            </a:r>
            <a:endParaRPr lang="en-US" dirty="0"/>
          </a:p>
        </p:txBody>
      </p:sp>
      <p:sp>
        <p:nvSpPr>
          <p:cNvPr id="3" name="Content Placeholder 2">
            <a:extLst>
              <a:ext uri="{FF2B5EF4-FFF2-40B4-BE49-F238E27FC236}">
                <a16:creationId xmlns:a16="http://schemas.microsoft.com/office/drawing/2014/main" id="{77314A8F-B518-DF4A-B342-201682C7D8BF}"/>
              </a:ext>
            </a:extLst>
          </p:cNvPr>
          <p:cNvSpPr>
            <a:spLocks noGrp="1"/>
          </p:cNvSpPr>
          <p:nvPr>
            <p:ph idx="1"/>
          </p:nvPr>
        </p:nvSpPr>
        <p:spPr/>
        <p:txBody>
          <a:bodyPr/>
          <a:lstStyle/>
          <a:p>
            <a:r>
              <a:rPr lang="en-AU" dirty="0"/>
              <a:t>Slow gradual improvement if supported</a:t>
            </a:r>
          </a:p>
          <a:p>
            <a:r>
              <a:rPr lang="en-AU" dirty="0"/>
              <a:t>‘Boom/bust’ trajectory with some personalities</a:t>
            </a:r>
          </a:p>
          <a:p>
            <a:r>
              <a:rPr lang="en-AU" dirty="0"/>
              <a:t>Young people – long term follow up (&gt;1000 young people) – majority improve/recover</a:t>
            </a:r>
          </a:p>
          <a:p>
            <a:r>
              <a:rPr lang="en-AU" dirty="0"/>
              <a:t>20% significantly affected long term (rate &lt;6/10)</a:t>
            </a:r>
          </a:p>
          <a:p>
            <a:r>
              <a:rPr lang="en-AU" dirty="0"/>
              <a:t>20% not recovered but manage ‘well’ with adjustments (rate 7-9/10)</a:t>
            </a:r>
          </a:p>
          <a:p>
            <a:r>
              <a:rPr lang="en-AU" dirty="0"/>
              <a:t>Of those who report recovery average duration 5 years (range 1-16 years) (rating 9-10/10)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8738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9F6B-CF8D-46FE-9F3A-D14EC870B4DF}"/>
              </a:ext>
            </a:extLst>
          </p:cNvPr>
          <p:cNvSpPr>
            <a:spLocks noGrp="1"/>
          </p:cNvSpPr>
          <p:nvPr>
            <p:ph type="title"/>
          </p:nvPr>
        </p:nvSpPr>
        <p:spPr>
          <a:xfrm>
            <a:off x="1097280" y="286603"/>
            <a:ext cx="8204375" cy="1450757"/>
          </a:xfrm>
        </p:spPr>
        <p:txBody>
          <a:bodyPr>
            <a:normAutofit/>
          </a:bodyPr>
          <a:lstStyle/>
          <a:p>
            <a:r>
              <a:rPr lang="en-US" sz="4400" b="1" dirty="0" smtClean="0">
                <a:solidFill>
                  <a:schemeClr val="accent2"/>
                </a:solidFill>
              </a:rPr>
              <a:t>How does ME/CFS present over time in adults?</a:t>
            </a:r>
            <a:endParaRPr lang="en-US" sz="4400" b="1" dirty="0">
              <a:solidFill>
                <a:schemeClr val="accent2"/>
              </a:solidFill>
            </a:endParaRPr>
          </a:p>
        </p:txBody>
      </p:sp>
      <p:sp>
        <p:nvSpPr>
          <p:cNvPr id="3" name="Content Placeholder 2">
            <a:extLst>
              <a:ext uri="{FF2B5EF4-FFF2-40B4-BE49-F238E27FC236}">
                <a16:creationId xmlns:a16="http://schemas.microsoft.com/office/drawing/2014/main" id="{91EE94E6-A7F6-4B9A-8AB3-E4D443A67D78}"/>
              </a:ext>
            </a:extLst>
          </p:cNvPr>
          <p:cNvSpPr>
            <a:spLocks noGrp="1"/>
          </p:cNvSpPr>
          <p:nvPr>
            <p:ph idx="1"/>
          </p:nvPr>
        </p:nvSpPr>
        <p:spPr>
          <a:xfrm>
            <a:off x="1097280" y="2187614"/>
            <a:ext cx="10058400" cy="3681479"/>
          </a:xfrm>
        </p:spPr>
        <p:txBody>
          <a:bodyPr>
            <a:normAutofit/>
          </a:bodyPr>
          <a:lstStyle/>
          <a:p>
            <a:pPr>
              <a:buFont typeface="Wingdings" panose="05000000000000000000" pitchFamily="2" charset="2"/>
              <a:buChar char="§"/>
            </a:pPr>
            <a:r>
              <a:rPr lang="en-US" sz="3600" dirty="0" smtClean="0"/>
              <a:t>An </a:t>
            </a:r>
            <a:r>
              <a:rPr lang="en-US" sz="3600" dirty="0"/>
              <a:t>unknown number recover early (&lt;6-12 </a:t>
            </a:r>
            <a:r>
              <a:rPr lang="en-US" sz="3600" dirty="0" err="1"/>
              <a:t>mo</a:t>
            </a:r>
            <a:r>
              <a:rPr lang="en-US" sz="3600" dirty="0"/>
              <a:t>)</a:t>
            </a:r>
          </a:p>
          <a:p>
            <a:pPr>
              <a:buFont typeface="Wingdings" panose="05000000000000000000" pitchFamily="2" charset="2"/>
              <a:buChar char="§"/>
            </a:pPr>
            <a:r>
              <a:rPr lang="en-US" sz="3600" dirty="0"/>
              <a:t>The illness in many waxes/wanes</a:t>
            </a:r>
          </a:p>
          <a:p>
            <a:pPr>
              <a:buFont typeface="Wingdings" panose="05000000000000000000" pitchFamily="2" charset="2"/>
              <a:buChar char="§"/>
            </a:pPr>
            <a:r>
              <a:rPr lang="en-US" sz="3600" dirty="0"/>
              <a:t>The illness gradually improves or remain stable</a:t>
            </a:r>
          </a:p>
          <a:p>
            <a:pPr>
              <a:buFont typeface="Wingdings" panose="05000000000000000000" pitchFamily="2" charset="2"/>
              <a:buChar char="§"/>
            </a:pPr>
            <a:r>
              <a:rPr lang="en-US" sz="3600" dirty="0"/>
              <a:t> An unknown number decline insidiously </a:t>
            </a:r>
          </a:p>
        </p:txBody>
      </p:sp>
      <p:pic>
        <p:nvPicPr>
          <p:cNvPr id="5" name="Picture 4">
            <a:extLst>
              <a:ext uri="{FF2B5EF4-FFF2-40B4-BE49-F238E27FC236}">
                <a16:creationId xmlns:a16="http://schemas.microsoft.com/office/drawing/2014/main" id="{9D6548EA-25D5-443F-A8A6-AC41731D3C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0238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Diagnostic instruments in ME/CFS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318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3329-21B7-FD4F-A395-1C65FD488876}"/>
              </a:ext>
            </a:extLst>
          </p:cNvPr>
          <p:cNvSpPr>
            <a:spLocks noGrp="1"/>
          </p:cNvSpPr>
          <p:nvPr>
            <p:ph type="title"/>
          </p:nvPr>
        </p:nvSpPr>
        <p:spPr>
          <a:xfrm>
            <a:off x="838201" y="365125"/>
            <a:ext cx="8988972" cy="1325563"/>
          </a:xfrm>
        </p:spPr>
        <p:txBody>
          <a:bodyPr>
            <a:normAutofit/>
          </a:bodyPr>
          <a:lstStyle/>
          <a:p>
            <a:r>
              <a:rPr lang="en-US" sz="4000" dirty="0"/>
              <a:t>Instruments to measure signs and symptoms</a:t>
            </a:r>
          </a:p>
        </p:txBody>
      </p:sp>
      <p:sp>
        <p:nvSpPr>
          <p:cNvPr id="3" name="Content Placeholder 2">
            <a:extLst>
              <a:ext uri="{FF2B5EF4-FFF2-40B4-BE49-F238E27FC236}">
                <a16:creationId xmlns:a16="http://schemas.microsoft.com/office/drawing/2014/main" id="{5C38EA9C-8A71-4A41-A032-BDA1EDCF950C}"/>
              </a:ext>
            </a:extLst>
          </p:cNvPr>
          <p:cNvSpPr>
            <a:spLocks noGrp="1"/>
          </p:cNvSpPr>
          <p:nvPr>
            <p:ph idx="1"/>
          </p:nvPr>
        </p:nvSpPr>
        <p:spPr/>
        <p:txBody>
          <a:bodyPr/>
          <a:lstStyle/>
          <a:p>
            <a:r>
              <a:rPr lang="en-US" dirty="0"/>
              <a:t>Primer outlines symptoms to assist diagnosis</a:t>
            </a:r>
          </a:p>
          <a:p>
            <a:r>
              <a:rPr lang="en-US" dirty="0"/>
              <a:t>Main instruments that are useful are to assess:</a:t>
            </a:r>
          </a:p>
          <a:p>
            <a:pPr lvl="1"/>
            <a:r>
              <a:rPr lang="en-US" dirty="0"/>
              <a:t>depression (Beck)</a:t>
            </a:r>
          </a:p>
          <a:p>
            <a:pPr lvl="1"/>
            <a:r>
              <a:rPr lang="en-US" dirty="0"/>
              <a:t>Anxiety </a:t>
            </a:r>
          </a:p>
          <a:p>
            <a:pPr lvl="1"/>
            <a:r>
              <a:rPr lang="en-US" dirty="0"/>
              <a:t>Orthostatic intolerance (described well by Peter Rowe in the primer)</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8512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292C-B90A-4056-8BF4-7FDC78E3C36A}"/>
              </a:ext>
            </a:extLst>
          </p:cNvPr>
          <p:cNvSpPr>
            <a:spLocks noGrp="1"/>
          </p:cNvSpPr>
          <p:nvPr>
            <p:ph type="title"/>
          </p:nvPr>
        </p:nvSpPr>
        <p:spPr/>
        <p:txBody>
          <a:bodyPr>
            <a:noAutofit/>
          </a:bodyPr>
          <a:lstStyle/>
          <a:p>
            <a:r>
              <a:rPr lang="en-US" sz="3000" dirty="0">
                <a:solidFill>
                  <a:schemeClr val="accent2"/>
                </a:solidFill>
                <a:latin typeface="Arial" panose="020B0604020202020204" pitchFamily="34" charset="0"/>
                <a:cs typeface="Arial" panose="020B0604020202020204" pitchFamily="34" charset="0"/>
              </a:rPr>
              <a:t>How can medical providers assess </a:t>
            </a:r>
            <a:r>
              <a:rPr lang="en-US" sz="3000" dirty="0" smtClean="0">
                <a:solidFill>
                  <a:schemeClr val="accent2"/>
                </a:solidFill>
                <a:latin typeface="Arial" panose="020B0604020202020204" pitchFamily="34" charset="0"/>
                <a:cs typeface="Arial" panose="020B0604020202020204" pitchFamily="34" charset="0"/>
              </a:rPr>
              <a:t/>
            </a:r>
            <a:br>
              <a:rPr lang="en-US" sz="3000" dirty="0" smtClean="0">
                <a:solidFill>
                  <a:schemeClr val="accent2"/>
                </a:solidFill>
                <a:latin typeface="Arial" panose="020B0604020202020204" pitchFamily="34" charset="0"/>
                <a:cs typeface="Arial" panose="020B0604020202020204" pitchFamily="34" charset="0"/>
              </a:rPr>
            </a:br>
            <a:r>
              <a:rPr lang="en-US" sz="3000" dirty="0" smtClean="0">
                <a:solidFill>
                  <a:schemeClr val="accent2"/>
                </a:solidFill>
                <a:latin typeface="Arial" panose="020B0604020202020204" pitchFamily="34" charset="0"/>
                <a:cs typeface="Arial" panose="020B0604020202020204" pitchFamily="34" charset="0"/>
              </a:rPr>
              <a:t>symptom </a:t>
            </a:r>
            <a:r>
              <a:rPr lang="en-US" sz="3000" dirty="0">
                <a:solidFill>
                  <a:schemeClr val="accent2"/>
                </a:solidFill>
                <a:latin typeface="Arial" panose="020B0604020202020204" pitchFamily="34" charset="0"/>
                <a:cs typeface="Arial" panose="020B0604020202020204" pitchFamily="34" charset="0"/>
              </a:rPr>
              <a:t>s</a:t>
            </a:r>
            <a:r>
              <a:rPr lang="en-US" sz="3000" dirty="0" smtClean="0">
                <a:solidFill>
                  <a:schemeClr val="accent2"/>
                </a:solidFill>
                <a:latin typeface="Arial" panose="020B0604020202020204" pitchFamily="34" charset="0"/>
                <a:cs typeface="Arial" panose="020B0604020202020204" pitchFamily="34" charset="0"/>
              </a:rPr>
              <a:t>everity</a:t>
            </a:r>
            <a:r>
              <a:rPr lang="en-US" sz="3000" dirty="0">
                <a:solidFill>
                  <a:schemeClr val="accent2"/>
                </a:solidFill>
                <a:latin typeface="Arial" panose="020B0604020202020204" pitchFamily="34" charset="0"/>
                <a:cs typeface="Arial" panose="020B0604020202020204" pitchFamily="34" charset="0"/>
              </a:rPr>
              <a:t>, </a:t>
            </a:r>
            <a:r>
              <a:rPr lang="en-US" sz="3000" dirty="0" smtClean="0">
                <a:solidFill>
                  <a:schemeClr val="accent2"/>
                </a:solidFill>
                <a:latin typeface="Arial" panose="020B0604020202020204" pitchFamily="34" charset="0"/>
                <a:cs typeface="Arial" panose="020B0604020202020204" pitchFamily="34" charset="0"/>
              </a:rPr>
              <a:t>impaired function, </a:t>
            </a:r>
            <a:r>
              <a:rPr lang="en-US" sz="3000" dirty="0">
                <a:solidFill>
                  <a:schemeClr val="accent2"/>
                </a:solidFill>
                <a:latin typeface="Arial" panose="020B0604020202020204" pitchFamily="34" charset="0"/>
                <a:cs typeface="Arial" panose="020B0604020202020204" pitchFamily="34" charset="0"/>
              </a:rPr>
              <a:t>and PEM?</a:t>
            </a:r>
            <a:br>
              <a:rPr lang="en-US" sz="3000" dirty="0">
                <a:solidFill>
                  <a:schemeClr val="accent2"/>
                </a:solidFill>
                <a:latin typeface="Arial" panose="020B0604020202020204" pitchFamily="34" charset="0"/>
                <a:cs typeface="Arial" panose="020B0604020202020204" pitchFamily="34" charset="0"/>
              </a:rPr>
            </a:br>
            <a:endParaRPr lang="en-US" sz="3000"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1B12B4B-DEA9-47B8-A597-227969ED1C58}"/>
              </a:ext>
            </a:extLst>
          </p:cNvPr>
          <p:cNvSpPr>
            <a:spLocks noGrp="1"/>
          </p:cNvSpPr>
          <p:nvPr>
            <p:ph idx="1"/>
          </p:nvPr>
        </p:nvSpPr>
        <p:spPr>
          <a:xfrm>
            <a:off x="1097280" y="2002420"/>
            <a:ext cx="10170277" cy="4245980"/>
          </a:xfrm>
        </p:spPr>
        <p:txBody>
          <a:bodyPr/>
          <a:lstStyle/>
          <a:p>
            <a:r>
              <a:rPr lang="en-US" b="1" dirty="0">
                <a:solidFill>
                  <a:schemeClr val="accent2"/>
                </a:solidFill>
                <a:latin typeface="Arial" panose="020B0604020202020204" pitchFamily="34" charset="0"/>
                <a:cs typeface="Arial" panose="020B0604020202020204" pitchFamily="34" charset="0"/>
              </a:rPr>
              <a:t>Mental health screen (we use HADS* plus medical history)</a:t>
            </a:r>
          </a:p>
          <a:p>
            <a:r>
              <a:rPr lang="en-US" dirty="0">
                <a:latin typeface="Arial" panose="020B0604020202020204" pitchFamily="34" charset="0"/>
                <a:cs typeface="Arial" panose="020B0604020202020204" pitchFamily="34" charset="0"/>
              </a:rPr>
              <a:t>Ideally SF-36  (RAND-36): but complex scoring </a:t>
            </a:r>
          </a:p>
          <a:p>
            <a:r>
              <a:rPr lang="en-US" b="1" dirty="0">
                <a:latin typeface="Arial" panose="020B0604020202020204" pitchFamily="34" charset="0"/>
                <a:cs typeface="Arial" panose="020B0604020202020204" pitchFamily="34" charset="0"/>
              </a:rPr>
              <a:t>Fibromyalgia Impact Questionnaire (FIQ-R) and Pain Diagram</a:t>
            </a:r>
          </a:p>
          <a:p>
            <a:r>
              <a:rPr lang="en-US" b="1" dirty="0">
                <a:solidFill>
                  <a:srgbClr val="7030A0"/>
                </a:solidFill>
                <a:latin typeface="Arial" panose="020B0604020202020204" pitchFamily="34" charset="0"/>
                <a:cs typeface="Arial" panose="020B0604020202020204" pitchFamily="34" charset="0"/>
              </a:rPr>
              <a:t>HUA  </a:t>
            </a:r>
            <a:r>
              <a:rPr lang="en-US" dirty="0">
                <a:solidFill>
                  <a:srgbClr val="7030A0"/>
                </a:solidFill>
                <a:latin typeface="Arial" panose="020B0604020202020204" pitchFamily="34" charset="0"/>
                <a:cs typeface="Arial" panose="020B0604020202020204" pitchFamily="34" charset="0"/>
              </a:rPr>
              <a:t>(Hours of Upright Activity)--- time spent with feet on floor (sitting, standing, walking)</a:t>
            </a:r>
          </a:p>
          <a:p>
            <a:r>
              <a:rPr lang="en-US" b="1" dirty="0">
                <a:solidFill>
                  <a:srgbClr val="7030A0"/>
                </a:solidFill>
                <a:latin typeface="Arial" panose="020B0604020202020204" pitchFamily="34" charset="0"/>
                <a:cs typeface="Arial" panose="020B0604020202020204" pitchFamily="34" charset="0"/>
              </a:rPr>
              <a:t>Good Day/Bad Day </a:t>
            </a:r>
            <a:r>
              <a:rPr lang="en-US" dirty="0">
                <a:solidFill>
                  <a:srgbClr val="7030A0"/>
                </a:solidFill>
                <a:latin typeface="Arial" panose="020B0604020202020204" pitchFamily="34" charset="0"/>
                <a:cs typeface="Arial" panose="020B0604020202020204" pitchFamily="34" charset="0"/>
              </a:rPr>
              <a:t>examples</a:t>
            </a:r>
          </a:p>
          <a:p>
            <a:r>
              <a:rPr lang="en-US" dirty="0">
                <a:latin typeface="Arial" panose="020B0604020202020204" pitchFamily="34" charset="0"/>
                <a:cs typeface="Arial" panose="020B0604020202020204" pitchFamily="34" charset="0"/>
              </a:rPr>
              <a:t>Take a </a:t>
            </a:r>
            <a:r>
              <a:rPr lang="en-US" b="1" dirty="0">
                <a:solidFill>
                  <a:srgbClr val="C00000"/>
                </a:solidFill>
                <a:latin typeface="Arial" panose="020B0604020202020204" pitchFamily="34" charset="0"/>
                <a:cs typeface="Arial" panose="020B0604020202020204" pitchFamily="34" charset="0"/>
              </a:rPr>
              <a:t>good history about </a:t>
            </a:r>
            <a:r>
              <a:rPr lang="en-US" b="1" u="sng" dirty="0">
                <a:solidFill>
                  <a:srgbClr val="C00000"/>
                </a:solidFill>
                <a:latin typeface="Arial" panose="020B0604020202020204" pitchFamily="34" charset="0"/>
                <a:cs typeface="Arial" panose="020B0604020202020204" pitchFamily="34" charset="0"/>
              </a:rPr>
              <a:t>the consequences</a:t>
            </a:r>
            <a:r>
              <a:rPr lang="en-US" b="1" u="sng" dirty="0">
                <a:solidFill>
                  <a:srgbClr val="FFC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physical, cognitive, emotional and upright activity (PEM)</a:t>
            </a:r>
          </a:p>
          <a:p>
            <a:r>
              <a:rPr lang="en-US" b="1" dirty="0">
                <a:solidFill>
                  <a:schemeClr val="accent5">
                    <a:lumMod val="75000"/>
                  </a:schemeClr>
                </a:solidFill>
                <a:latin typeface="Arial" panose="020B0604020202020204" pitchFamily="34" charset="0"/>
                <a:cs typeface="Arial" panose="020B0604020202020204" pitchFamily="34" charset="0"/>
              </a:rPr>
              <a:t>Orthostatic testing-</a:t>
            </a:r>
            <a:r>
              <a:rPr lang="en-US" dirty="0">
                <a:solidFill>
                  <a:schemeClr val="accent5">
                    <a:lumMod val="75000"/>
                  </a:schemeClr>
                </a:solidFill>
                <a:latin typeface="Arial" panose="020B0604020202020204" pitchFamily="34" charset="0"/>
                <a:cs typeface="Arial" panose="020B0604020202020204" pitchFamily="34" charset="0"/>
              </a:rPr>
              <a:t>--in clinic: </a:t>
            </a:r>
            <a:r>
              <a:rPr lang="en-US" b="1" dirty="0">
                <a:solidFill>
                  <a:schemeClr val="accent5">
                    <a:lumMod val="75000"/>
                  </a:schemeClr>
                </a:solidFill>
                <a:latin typeface="Arial" panose="020B0604020202020204" pitchFamily="34" charset="0"/>
                <a:cs typeface="Arial" panose="020B0604020202020204" pitchFamily="34" charset="0"/>
              </a:rPr>
              <a:t>10 min Stand Test (10 min NASA Lean Test)</a:t>
            </a:r>
          </a:p>
          <a:p>
            <a:r>
              <a:rPr lang="en-US" b="1" dirty="0">
                <a:latin typeface="Arial" panose="020B0604020202020204" pitchFamily="34" charset="0"/>
                <a:cs typeface="Arial" panose="020B0604020202020204" pitchFamily="34" charset="0"/>
              </a:rPr>
              <a:t>Assess cognitive impairment as indicated (consider neurocognitive testing)</a:t>
            </a:r>
            <a:endParaRPr lang="en-US" b="1" dirty="0"/>
          </a:p>
        </p:txBody>
      </p:sp>
      <p:sp>
        <p:nvSpPr>
          <p:cNvPr id="5" name="TextBox 4">
            <a:extLst>
              <a:ext uri="{FF2B5EF4-FFF2-40B4-BE49-F238E27FC236}">
                <a16:creationId xmlns:a16="http://schemas.microsoft.com/office/drawing/2014/main" id="{6A692A1F-7370-49BB-B342-30EE272A2FB8}"/>
              </a:ext>
            </a:extLst>
          </p:cNvPr>
          <p:cNvSpPr txBox="1"/>
          <p:nvPr/>
        </p:nvSpPr>
        <p:spPr>
          <a:xfrm>
            <a:off x="5311442" y="6339839"/>
            <a:ext cx="634237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*Zigmond AS, Snaith RP. The hospital anxiety and depression scale. Acta Psychiatr Scand.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1983 Jun;67(6):361-70. PMID: 6880820 DOI: 10.1111/j.1600-0447.1983.tb09716.x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64D04D70-1813-4D09-8AA1-7DDD12A4D8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93797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001PGN">
            <a:extLst>
              <a:ext uri="{FF2B5EF4-FFF2-40B4-BE49-F238E27FC236}">
                <a16:creationId xmlns:a16="http://schemas.microsoft.com/office/drawing/2014/main" id="{A47E5FB9-4B6B-4C12-ABF6-87CCF08D5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9" y="1041722"/>
            <a:ext cx="11876241" cy="50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1">
            <a:extLst>
              <a:ext uri="{FF2B5EF4-FFF2-40B4-BE49-F238E27FC236}">
                <a16:creationId xmlns:a16="http://schemas.microsoft.com/office/drawing/2014/main" id="{FBA383B3-F8B5-4F60-ABEE-91DA16FED911}"/>
              </a:ext>
            </a:extLst>
          </p:cNvPr>
          <p:cNvSpPr txBox="1">
            <a:spLocks noChangeArrowheads="1"/>
          </p:cNvSpPr>
          <p:nvPr/>
        </p:nvSpPr>
        <p:spPr bwMode="auto">
          <a:xfrm>
            <a:off x="2209800" y="557213"/>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Communicating efficiently about multisystem illness,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fatigue, pain, reduced function</a:t>
            </a:r>
          </a:p>
        </p:txBody>
      </p:sp>
      <p:pic>
        <p:nvPicPr>
          <p:cNvPr id="2" name="Picture 1">
            <a:extLst>
              <a:ext uri="{FF2B5EF4-FFF2-40B4-BE49-F238E27FC236}">
                <a16:creationId xmlns:a16="http://schemas.microsoft.com/office/drawing/2014/main" id="{48EE3E34-7C52-4C2F-90B9-5AC19EC449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Tree>
    <p:extLst>
      <p:ext uri="{BB962C8B-B14F-4D97-AF65-F5344CB8AC3E}">
        <p14:creationId xmlns:p14="http://schemas.microsoft.com/office/powerpoint/2010/main" val="1781125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D866-C50A-4A47-ACA0-0BBAFAAA2E8C}"/>
              </a:ext>
            </a:extLst>
          </p:cNvPr>
          <p:cNvSpPr>
            <a:spLocks noGrp="1"/>
          </p:cNvSpPr>
          <p:nvPr>
            <p:ph type="title"/>
          </p:nvPr>
        </p:nvSpPr>
        <p:spPr/>
        <p:txBody>
          <a:bodyPr>
            <a:normAutofit/>
          </a:bodyPr>
          <a:lstStyle/>
          <a:p>
            <a:r>
              <a:rPr lang="en-US" sz="4000" dirty="0">
                <a:solidFill>
                  <a:schemeClr val="accent2"/>
                </a:solidFill>
                <a:latin typeface="Arial" panose="020B0604020202020204" pitchFamily="34" charset="0"/>
                <a:cs typeface="Arial" panose="020B0604020202020204" pitchFamily="34" charset="0"/>
              </a:rPr>
              <a:t>Good Day</a:t>
            </a:r>
            <a:r>
              <a:rPr lang="en-US" sz="4000" dirty="0">
                <a:solidFill>
                  <a:srgbClr val="FF0000"/>
                </a:solidFill>
                <a:latin typeface="Arial" panose="020B0604020202020204" pitchFamily="34" charset="0"/>
                <a:cs typeface="Arial" panose="020B0604020202020204" pitchFamily="34" charset="0"/>
              </a:rPr>
              <a:t>/Bad Day </a:t>
            </a:r>
            <a:r>
              <a:rPr lang="en-US" sz="4000" dirty="0">
                <a:solidFill>
                  <a:schemeClr val="tx1"/>
                </a:solidFill>
                <a:latin typeface="Arial" panose="020B0604020202020204" pitchFamily="34" charset="0"/>
                <a:cs typeface="Arial" panose="020B0604020202020204" pitchFamily="34" charset="0"/>
              </a:rPr>
              <a:t>Questionnaires*</a:t>
            </a:r>
          </a:p>
        </p:txBody>
      </p:sp>
      <p:sp>
        <p:nvSpPr>
          <p:cNvPr id="3" name="Content Placeholder 2">
            <a:extLst>
              <a:ext uri="{FF2B5EF4-FFF2-40B4-BE49-F238E27FC236}">
                <a16:creationId xmlns:a16="http://schemas.microsoft.com/office/drawing/2014/main" id="{FCD5BD2C-3538-4CA4-9AEB-3EC6D25ABB29}"/>
              </a:ext>
            </a:extLst>
          </p:cNvPr>
          <p:cNvSpPr>
            <a:spLocks noGrp="1"/>
          </p:cNvSpPr>
          <p:nvPr>
            <p:ph idx="1"/>
          </p:nvPr>
        </p:nvSpPr>
        <p:spPr/>
        <p:txBody>
          <a:bodyPr>
            <a:noAutofit/>
          </a:bodyPr>
          <a:lstStyle/>
          <a:p>
            <a:r>
              <a:rPr lang="en-US" sz="2400" dirty="0">
                <a:effectLst/>
                <a:latin typeface="Arial" panose="020B0604020202020204" pitchFamily="34" charset="0"/>
                <a:cs typeface="Arial" panose="020B0604020202020204" pitchFamily="34" charset="0"/>
              </a:rPr>
              <a:t>Average number of GOOD/BAD </a:t>
            </a:r>
            <a:r>
              <a:rPr lang="en-US" sz="2400" b="1" dirty="0">
                <a:solidFill>
                  <a:schemeClr val="tx1"/>
                </a:solidFill>
                <a:effectLst/>
                <a:latin typeface="Arial" panose="020B0604020202020204" pitchFamily="34" charset="0"/>
                <a:cs typeface="Arial" panose="020B0604020202020204" pitchFamily="34" charset="0"/>
              </a:rPr>
              <a:t>days </a:t>
            </a:r>
            <a:r>
              <a:rPr lang="en-US" sz="2400" dirty="0">
                <a:effectLst/>
                <a:latin typeface="Arial" panose="020B0604020202020204" pitchFamily="34" charset="0"/>
                <a:cs typeface="Arial" panose="020B0604020202020204" pitchFamily="34" charset="0"/>
              </a:rPr>
              <a:t>per MONTH:   </a:t>
            </a:r>
          </a:p>
          <a:p>
            <a:r>
              <a:rPr lang="en-US" sz="2400" dirty="0">
                <a:effectLst/>
                <a:latin typeface="Arial" panose="020B0604020202020204" pitchFamily="34" charset="0"/>
                <a:cs typeface="Arial" panose="020B0604020202020204" pitchFamily="34" charset="0"/>
              </a:rPr>
              <a:t>Average </a:t>
            </a:r>
            <a:r>
              <a:rPr lang="en-US" sz="2400" b="1" dirty="0">
                <a:solidFill>
                  <a:schemeClr val="tx1"/>
                </a:solidFill>
                <a:effectLst/>
                <a:latin typeface="Arial" panose="020B0604020202020204" pitchFamily="34" charset="0"/>
                <a:cs typeface="Arial" panose="020B0604020202020204" pitchFamily="34" charset="0"/>
              </a:rPr>
              <a:t>hours of UPRIGHT activity (HUA) </a:t>
            </a:r>
            <a:r>
              <a:rPr lang="en-US" sz="2400" dirty="0">
                <a:effectLst/>
                <a:latin typeface="Arial" panose="020B0604020202020204" pitchFamily="34" charset="0"/>
                <a:cs typeface="Arial" panose="020B0604020202020204" pitchFamily="34" charset="0"/>
              </a:rPr>
              <a:t>on a GOOD/BAD day:</a:t>
            </a:r>
          </a:p>
          <a:p>
            <a:pPr lvl="1"/>
            <a:r>
              <a:rPr lang="en-US" i="1" u="sng" dirty="0">
                <a:effectLst/>
                <a:latin typeface="Arial" panose="020B0604020202020204" pitchFamily="34" charset="0"/>
                <a:cs typeface="Arial" panose="020B0604020202020204" pitchFamily="34" charset="0"/>
              </a:rPr>
              <a:t>sitting,</a:t>
            </a:r>
            <a:r>
              <a:rPr lang="en-US" i="1" dirty="0">
                <a:effectLst/>
                <a:latin typeface="Arial" panose="020B0604020202020204" pitchFamily="34" charset="0"/>
                <a:cs typeface="Arial" panose="020B0604020202020204" pitchFamily="34" charset="0"/>
              </a:rPr>
              <a:t> standing, walking --- activities with FEET ON FLOOR  </a:t>
            </a:r>
          </a:p>
          <a:p>
            <a:r>
              <a:rPr lang="en-US" sz="2400" dirty="0">
                <a:effectLst/>
                <a:latin typeface="Arial" panose="020B0604020202020204" pitchFamily="34" charset="0"/>
                <a:cs typeface="Arial" panose="020B0604020202020204" pitchFamily="34" charset="0"/>
              </a:rPr>
              <a:t>Average hours of non-upright activity on a GOOD/BAD day:</a:t>
            </a:r>
          </a:p>
          <a:p>
            <a:pPr lvl="1"/>
            <a:r>
              <a:rPr lang="en-US" i="1" dirty="0">
                <a:effectLst/>
                <a:latin typeface="Arial" panose="020B0604020202020204" pitchFamily="34" charset="0"/>
                <a:cs typeface="Arial" panose="020B0604020202020204" pitchFamily="34" charset="0"/>
              </a:rPr>
              <a:t>lying in bed, reclining, elevating feet, sitting cross legged </a:t>
            </a:r>
          </a:p>
          <a:p>
            <a:pPr marL="36900" indent="0">
              <a:buNone/>
            </a:pPr>
            <a:r>
              <a:rPr lang="en-US" sz="2400" dirty="0">
                <a:effectLst/>
                <a:latin typeface="Arial" panose="020B0604020202020204" pitchFamily="34" charset="0"/>
                <a:cs typeface="Arial" panose="020B0604020202020204" pitchFamily="34" charset="0"/>
              </a:rPr>
              <a:t>    </a:t>
            </a:r>
            <a:r>
              <a:rPr lang="en-US" dirty="0">
                <a:solidFill>
                  <a:schemeClr val="tx1"/>
                </a:solidFill>
                <a:effectLst/>
                <a:latin typeface="Arial" panose="020B0604020202020204" pitchFamily="34" charset="0"/>
                <a:cs typeface="Arial" panose="020B0604020202020204" pitchFamily="34" charset="0"/>
              </a:rPr>
              <a:t>(Hours of upright activity + Hours of non-upright activity = 24 hours) </a:t>
            </a:r>
          </a:p>
          <a:p>
            <a:r>
              <a:rPr lang="en-US" sz="2400" b="1" dirty="0">
                <a:solidFill>
                  <a:schemeClr val="tx1"/>
                </a:solidFill>
                <a:effectLst/>
                <a:latin typeface="Arial" panose="020B0604020202020204" pitchFamily="34" charset="0"/>
                <a:cs typeface="Arial" panose="020B0604020202020204" pitchFamily="34" charset="0"/>
              </a:rPr>
              <a:t>Give examples </a:t>
            </a:r>
            <a:r>
              <a:rPr lang="en-US" sz="2400" dirty="0">
                <a:effectLst/>
                <a:latin typeface="Arial" panose="020B0604020202020204" pitchFamily="34" charset="0"/>
                <a:cs typeface="Arial" panose="020B0604020202020204" pitchFamily="34" charset="0"/>
              </a:rPr>
              <a:t>of activities/tasks you CAN do on a good/bad day:</a:t>
            </a:r>
          </a:p>
          <a:p>
            <a:r>
              <a:rPr lang="en-US" sz="2400" b="1" dirty="0">
                <a:solidFill>
                  <a:schemeClr val="tx1"/>
                </a:solidFill>
                <a:effectLst/>
                <a:latin typeface="Arial" panose="020B0604020202020204" pitchFamily="34" charset="0"/>
                <a:cs typeface="Arial" panose="020B0604020202020204" pitchFamily="34" charset="0"/>
              </a:rPr>
              <a:t>Give examples</a:t>
            </a:r>
            <a:r>
              <a:rPr lang="en-US" sz="2400" dirty="0">
                <a:solidFill>
                  <a:schemeClr val="tx1"/>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of activities/tasks you CAN </a:t>
            </a:r>
            <a:r>
              <a:rPr lang="en-US" sz="2400" u="sng" dirty="0">
                <a:effectLst/>
                <a:latin typeface="Arial" panose="020B0604020202020204" pitchFamily="34" charset="0"/>
                <a:cs typeface="Arial" panose="020B0604020202020204" pitchFamily="34" charset="0"/>
              </a:rPr>
              <a:t>NOT</a:t>
            </a:r>
            <a:r>
              <a:rPr lang="en-US" sz="2400" dirty="0">
                <a:effectLst/>
                <a:latin typeface="Arial" panose="020B0604020202020204" pitchFamily="34" charset="0"/>
                <a:cs typeface="Arial" panose="020B0604020202020204" pitchFamily="34" charset="0"/>
              </a:rPr>
              <a:t> do on a good/bad day:  </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E59C8E-E89C-478F-A3D3-DF9ECD747765}"/>
              </a:ext>
            </a:extLst>
          </p:cNvPr>
          <p:cNvSpPr txBox="1"/>
          <p:nvPr/>
        </p:nvSpPr>
        <p:spPr>
          <a:xfrm>
            <a:off x="6090676" y="5943599"/>
            <a:ext cx="54168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*Designed for use at BHC by Lucinda Bateman MD</a:t>
            </a:r>
          </a:p>
        </p:txBody>
      </p:sp>
      <p:pic>
        <p:nvPicPr>
          <p:cNvPr id="7" name="Picture 6">
            <a:extLst>
              <a:ext uri="{FF2B5EF4-FFF2-40B4-BE49-F238E27FC236}">
                <a16:creationId xmlns:a16="http://schemas.microsoft.com/office/drawing/2014/main" id="{871BFE1D-3327-4C37-B9E0-538626A344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9974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5D52-6A95-4146-B46A-7A2E8EAC6D32}"/>
              </a:ext>
            </a:extLst>
          </p:cNvPr>
          <p:cNvSpPr>
            <a:spLocks noGrp="1"/>
          </p:cNvSpPr>
          <p:nvPr>
            <p:ph type="title"/>
          </p:nvPr>
        </p:nvSpPr>
        <p:spPr/>
        <p:txBody>
          <a:bodyPr>
            <a:normAutofit/>
          </a:bodyPr>
          <a:lstStyle/>
          <a:p>
            <a:r>
              <a:rPr lang="en-US" dirty="0">
                <a:solidFill>
                  <a:schemeClr val="accent2"/>
                </a:solidFill>
                <a:latin typeface="Arial" panose="020B0604020202020204" pitchFamily="34" charset="0"/>
                <a:cs typeface="Arial" panose="020B0604020202020204" pitchFamily="34" charset="0"/>
              </a:rPr>
              <a:t>My best tool to communicate impaired function:   HUA</a:t>
            </a:r>
          </a:p>
        </p:txBody>
      </p:sp>
      <p:sp>
        <p:nvSpPr>
          <p:cNvPr id="3" name="Content Placeholder 2">
            <a:extLst>
              <a:ext uri="{FF2B5EF4-FFF2-40B4-BE49-F238E27FC236}">
                <a16:creationId xmlns:a16="http://schemas.microsoft.com/office/drawing/2014/main" id="{4DB4FCCB-7986-4282-B859-F34DCEC932D1}"/>
              </a:ext>
            </a:extLst>
          </p:cNvPr>
          <p:cNvSpPr>
            <a:spLocks noGrp="1"/>
          </p:cNvSpPr>
          <p:nvPr>
            <p:ph idx="1"/>
          </p:nvPr>
        </p:nvSpPr>
        <p:spPr>
          <a:xfrm>
            <a:off x="1097281" y="2172748"/>
            <a:ext cx="9933394" cy="4685251"/>
          </a:xfrm>
        </p:spPr>
        <p:txBody>
          <a:bodyPr>
            <a:normAutofit fontScale="85000" lnSpcReduction="20000"/>
          </a:bodyPr>
          <a:lstStyle/>
          <a:p>
            <a:pPr marL="0" indent="0">
              <a:buNone/>
            </a:pPr>
            <a:r>
              <a:rPr lang="en-US" dirty="0"/>
              <a:t> </a:t>
            </a:r>
            <a:r>
              <a:rPr lang="en-US" sz="4600" b="1" dirty="0">
                <a:solidFill>
                  <a:srgbClr val="C00000"/>
                </a:solidFill>
                <a:latin typeface="Arial" panose="020B0604020202020204" pitchFamily="34" charset="0"/>
                <a:cs typeface="Arial" panose="020B0604020202020204" pitchFamily="34" charset="0"/>
              </a:rPr>
              <a:t>HUA: Hours of “Upright” Activity</a:t>
            </a:r>
            <a:r>
              <a:rPr lang="en-US" sz="4600" dirty="0">
                <a:solidFill>
                  <a:srgbClr val="C00000"/>
                </a:solidFill>
                <a:latin typeface="Arial" panose="020B0604020202020204" pitchFamily="34" charset="0"/>
                <a:cs typeface="Arial" panose="020B0604020202020204" pitchFamily="34" charset="0"/>
              </a:rPr>
              <a:t>:  </a:t>
            </a:r>
          </a:p>
          <a:p>
            <a:pPr marL="0" indent="0">
              <a:buNone/>
            </a:pPr>
            <a:r>
              <a:rPr lang="en-US" sz="3800" dirty="0">
                <a:latin typeface="Arial" panose="020B0604020202020204" pitchFamily="34" charset="0"/>
                <a:cs typeface="Arial" panose="020B0604020202020204" pitchFamily="34" charset="0"/>
              </a:rPr>
              <a:t>The </a:t>
            </a:r>
            <a:r>
              <a:rPr lang="en-US" sz="3800" dirty="0" smtClean="0">
                <a:latin typeface="Arial" panose="020B0604020202020204" pitchFamily="34" charset="0"/>
                <a:cs typeface="Arial" panose="020B0604020202020204" pitchFamily="34" charset="0"/>
              </a:rPr>
              <a:t># hours </a:t>
            </a:r>
            <a:r>
              <a:rPr lang="en-US" sz="3800" dirty="0">
                <a:latin typeface="Arial" panose="020B0604020202020204" pitchFamily="34" charset="0"/>
                <a:cs typeface="Arial" panose="020B0604020202020204" pitchFamily="34" charset="0"/>
              </a:rPr>
              <a:t>spent with feet-on-floor in 24 hours (sitting, standing, walking)</a:t>
            </a:r>
          </a:p>
          <a:p>
            <a:pPr marL="0" indent="0">
              <a:buNone/>
            </a:pPr>
            <a:endParaRPr lang="en-US" sz="4600" dirty="0">
              <a:latin typeface="Arial" panose="020B0604020202020204" pitchFamily="34" charset="0"/>
              <a:cs typeface="Arial" panose="020B0604020202020204" pitchFamily="34" charset="0"/>
            </a:endParaRPr>
          </a:p>
          <a:p>
            <a:pPr marL="0" indent="0" algn="ctr">
              <a:buNone/>
            </a:pPr>
            <a:r>
              <a:rPr lang="en-US" sz="3100" i="1" dirty="0">
                <a:solidFill>
                  <a:schemeClr val="accent2"/>
                </a:solidFill>
                <a:latin typeface="Arial" panose="020B0604020202020204" pitchFamily="34" charset="0"/>
                <a:cs typeface="Arial" panose="020B0604020202020204" pitchFamily="34" charset="0"/>
              </a:rPr>
              <a:t>Must ask the question clearly to be sure </a:t>
            </a:r>
          </a:p>
          <a:p>
            <a:pPr marL="0" indent="0" algn="ctr">
              <a:buNone/>
            </a:pPr>
            <a:r>
              <a:rPr lang="en-US" sz="3100" i="1" dirty="0">
                <a:solidFill>
                  <a:schemeClr val="accent2"/>
                </a:solidFill>
                <a:latin typeface="Arial" panose="020B0604020202020204" pitchFamily="34" charset="0"/>
                <a:cs typeface="Arial" panose="020B0604020202020204" pitchFamily="34" charset="0"/>
              </a:rPr>
              <a:t>time spent sitting is considered in the total.</a:t>
            </a:r>
          </a:p>
          <a:p>
            <a:pPr marL="0" indent="0" algn="ctr">
              <a:buNone/>
            </a:pPr>
            <a:endParaRPr lang="en-US" sz="3100" dirty="0">
              <a:latin typeface="Arial" panose="020B0604020202020204" pitchFamily="34" charset="0"/>
              <a:cs typeface="Arial" panose="020B0604020202020204" pitchFamily="34" charset="0"/>
            </a:endParaRPr>
          </a:p>
          <a:p>
            <a:pPr marL="0" indent="0" algn="r">
              <a:buNone/>
            </a:pPr>
            <a:endParaRPr lang="en-US" sz="3200" dirty="0">
              <a:latin typeface="Arial" panose="020B0604020202020204" pitchFamily="34" charset="0"/>
              <a:cs typeface="Arial" panose="020B0604020202020204" pitchFamily="34" charset="0"/>
            </a:endParaRPr>
          </a:p>
          <a:p>
            <a:pPr marL="0" indent="0" algn="r">
              <a:buNone/>
            </a:pPr>
            <a:endParaRPr lang="en-US" sz="3200" dirty="0">
              <a:latin typeface="Arial" panose="020B0604020202020204" pitchFamily="34" charset="0"/>
              <a:cs typeface="Arial" panose="020B0604020202020204" pitchFamily="34" charset="0"/>
            </a:endParaRPr>
          </a:p>
          <a:p>
            <a:pPr marL="0" indent="0" algn="r">
              <a:buNone/>
            </a:pPr>
            <a:r>
              <a:rPr lang="en-US" sz="2600" dirty="0">
                <a:latin typeface="Arial" panose="020B0604020202020204" pitchFamily="34" charset="0"/>
                <a:cs typeface="Arial" panose="020B0604020202020204" pitchFamily="34" charset="0"/>
              </a:rPr>
              <a:t>Thanks and credit to David Bell MD</a:t>
            </a:r>
          </a:p>
        </p:txBody>
      </p:sp>
      <p:pic>
        <p:nvPicPr>
          <p:cNvPr id="5" name="Picture 4">
            <a:extLst>
              <a:ext uri="{FF2B5EF4-FFF2-40B4-BE49-F238E27FC236}">
                <a16:creationId xmlns:a16="http://schemas.microsoft.com/office/drawing/2014/main" id="{750455EA-67CB-48A9-A9E3-9A51BB8FE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7"/>
            <a:ext cx="2895600" cy="7741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5717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931" y="2866587"/>
            <a:ext cx="4742794" cy="1325563"/>
          </a:xfrm>
        </p:spPr>
        <p:txBody>
          <a:bodyPr>
            <a:noAutofit/>
          </a:bodyPr>
          <a:lstStyle/>
          <a:p>
            <a:r>
              <a:rPr lang="en-US" sz="4800" dirty="0" smtClean="0">
                <a:latin typeface="Permanent Marker" panose="02000000000000000000" pitchFamily="2" charset="0"/>
              </a:rPr>
              <a:t>Dr. Lucinda Bateman, MD</a:t>
            </a:r>
            <a:br>
              <a:rPr lang="en-US" sz="4800" dirty="0" smtClean="0">
                <a:latin typeface="Permanent Marker" panose="02000000000000000000" pitchFamily="2" charset="0"/>
              </a:rPr>
            </a:br>
            <a:r>
              <a:rPr lang="en-US" sz="3600" dirty="0" smtClean="0">
                <a:latin typeface="Permanent Marker" panose="02000000000000000000" pitchFamily="2" charset="0"/>
              </a:rPr>
              <a:t>Director of Bateman-Horne center</a:t>
            </a:r>
            <a:endParaRPr lang="en-US" sz="3600" dirty="0">
              <a:latin typeface="Permanent Marker" panose="02000000000000000000" pitchFamily="2"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44973" y="1158042"/>
            <a:ext cx="4635903" cy="4742652"/>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31" y="4986589"/>
            <a:ext cx="4025072" cy="914400"/>
          </a:xfrm>
          <a:prstGeom prst="rect">
            <a:avLst/>
          </a:prstGeom>
        </p:spPr>
      </p:pic>
    </p:spTree>
    <p:extLst>
      <p:ext uri="{BB962C8B-B14F-4D97-AF65-F5344CB8AC3E}">
        <p14:creationId xmlns:p14="http://schemas.microsoft.com/office/powerpoint/2010/main" val="2057485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46D7-9F93-44DC-B64F-049D9636CACE}"/>
              </a:ext>
            </a:extLst>
          </p:cNvPr>
          <p:cNvSpPr>
            <a:spLocks noGrp="1"/>
          </p:cNvSpPr>
          <p:nvPr>
            <p:ph type="title"/>
          </p:nvPr>
        </p:nvSpPr>
        <p:spPr>
          <a:xfrm>
            <a:off x="1290577" y="521492"/>
            <a:ext cx="7543800" cy="1127761"/>
          </a:xfrm>
        </p:spPr>
        <p:txBody>
          <a:bodyPr>
            <a:normAutofit/>
          </a:bodyPr>
          <a:lstStyle/>
          <a:p>
            <a:r>
              <a:rPr lang="en-US" dirty="0">
                <a:solidFill>
                  <a:srgbClr val="0070C0"/>
                </a:solidFill>
                <a:latin typeface="Arial" panose="020B0604020202020204" pitchFamily="34" charset="0"/>
                <a:cs typeface="Arial" panose="020B0604020202020204" pitchFamily="34" charset="0"/>
              </a:rPr>
              <a:t>Typical HUA*</a:t>
            </a:r>
            <a:br>
              <a:rPr lang="en-US" dirty="0">
                <a:solidFill>
                  <a:srgbClr val="0070C0"/>
                </a:solidFill>
                <a:latin typeface="Arial" panose="020B0604020202020204" pitchFamily="34" charset="0"/>
                <a:cs typeface="Arial" panose="020B0604020202020204" pitchFamily="34" charset="0"/>
              </a:rPr>
            </a:br>
            <a:r>
              <a:rPr lang="en-US" sz="2700" dirty="0">
                <a:solidFill>
                  <a:srgbClr val="C00000"/>
                </a:solidFill>
                <a:latin typeface="Arial" panose="020B0604020202020204" pitchFamily="34" charset="0"/>
                <a:cs typeface="Arial" panose="020B0604020202020204" pitchFamily="34" charset="0"/>
              </a:rPr>
              <a:t>Hours of Upright Activity in 24 hours</a:t>
            </a:r>
          </a:p>
        </p:txBody>
      </p:sp>
      <p:sp>
        <p:nvSpPr>
          <p:cNvPr id="3" name="Content Placeholder 2">
            <a:extLst>
              <a:ext uri="{FF2B5EF4-FFF2-40B4-BE49-F238E27FC236}">
                <a16:creationId xmlns:a16="http://schemas.microsoft.com/office/drawing/2014/main" id="{573B17EF-1593-4688-8780-6287E4814CB4}"/>
              </a:ext>
            </a:extLst>
          </p:cNvPr>
          <p:cNvSpPr>
            <a:spLocks noGrp="1"/>
          </p:cNvSpPr>
          <p:nvPr>
            <p:ph idx="1"/>
          </p:nvPr>
        </p:nvSpPr>
        <p:spPr>
          <a:xfrm>
            <a:off x="1182848" y="2046914"/>
            <a:ext cx="10091955" cy="3881446"/>
          </a:xfrm>
        </p:spPr>
        <p:txBody>
          <a:bodyPr>
            <a:normAutofit/>
          </a:bodyPr>
          <a:lstStyle/>
          <a:p>
            <a:r>
              <a:rPr lang="en-US" sz="4000" dirty="0">
                <a:latin typeface="Arial" panose="020B0604020202020204" pitchFamily="34" charset="0"/>
                <a:cs typeface="Arial" panose="020B0604020202020204" pitchFamily="34" charset="0"/>
              </a:rPr>
              <a:t>Normal healthy folks:	 HUA    14-17      </a:t>
            </a:r>
          </a:p>
          <a:p>
            <a:r>
              <a:rPr lang="en-US" sz="4000" dirty="0">
                <a:latin typeface="Arial" panose="020B0604020202020204" pitchFamily="34" charset="0"/>
                <a:cs typeface="Arial" panose="020B0604020202020204" pitchFamily="34" charset="0"/>
              </a:rPr>
              <a:t>Chronic illness/FM</a:t>
            </a:r>
            <a:r>
              <a:rPr lang="en-US" sz="4000" dirty="0">
                <a:solidFill>
                  <a:schemeClr val="tx1"/>
                </a:solidFill>
                <a:latin typeface="Arial" panose="020B0604020202020204" pitchFamily="34" charset="0"/>
                <a:cs typeface="Arial" panose="020B0604020202020204" pitchFamily="34" charset="0"/>
              </a:rPr>
              <a:t>:        HUA    10-12        </a:t>
            </a:r>
            <a:r>
              <a:rPr lang="en-US" sz="4000" dirty="0">
                <a:latin typeface="Arial" panose="020B0604020202020204" pitchFamily="34" charset="0"/>
                <a:cs typeface="Arial" panose="020B0604020202020204" pitchFamily="34" charset="0"/>
              </a:rPr>
              <a:t>                                                      </a:t>
            </a:r>
          </a:p>
          <a:p>
            <a:pPr marL="0" indent="0">
              <a:buNone/>
            </a:pPr>
            <a:r>
              <a:rPr lang="en-US" sz="4000" dirty="0">
                <a:latin typeface="Arial" panose="020B0604020202020204" pitchFamily="34" charset="0"/>
                <a:cs typeface="Arial" panose="020B0604020202020204" pitchFamily="34" charset="0"/>
              </a:rPr>
              <a:t> ME/CFS                         HUA      0- 7</a:t>
            </a:r>
          </a:p>
          <a:p>
            <a:pPr marL="0" indent="0">
              <a:buNone/>
            </a:pPr>
            <a:r>
              <a:rPr lang="en-US" sz="32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EEFC8ED-4B70-4FF1-8753-E0498A9CE161}"/>
              </a:ext>
            </a:extLst>
          </p:cNvPr>
          <p:cNvSpPr txBox="1"/>
          <p:nvPr/>
        </p:nvSpPr>
        <p:spPr>
          <a:xfrm>
            <a:off x="1466934" y="5064741"/>
            <a:ext cx="390683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based only on BHC clinical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and my own experience</a:t>
            </a:r>
          </a:p>
        </p:txBody>
      </p:sp>
      <p:pic>
        <p:nvPicPr>
          <p:cNvPr id="4" name="Picture 3">
            <a:extLst>
              <a:ext uri="{FF2B5EF4-FFF2-40B4-BE49-F238E27FC236}">
                <a16:creationId xmlns:a16="http://schemas.microsoft.com/office/drawing/2014/main" id="{4F918185-D53E-4CF4-BF24-9BA27B06B9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1761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DF3A5EF-E54A-472E-8F9D-23B3696ED1C4}"/>
              </a:ext>
            </a:extLst>
          </p:cNvPr>
          <p:cNvSpPr>
            <a:spLocks noGrp="1" noChangeArrowheads="1"/>
          </p:cNvSpPr>
          <p:nvPr>
            <p:ph type="title"/>
          </p:nvPr>
        </p:nvSpPr>
        <p:spPr>
          <a:xfrm>
            <a:off x="858721" y="766914"/>
            <a:ext cx="8474465" cy="970450"/>
          </a:xfrm>
        </p:spPr>
        <p:txBody>
          <a:bodyPr>
            <a:noAutofit/>
          </a:bodyPr>
          <a:lstStyle/>
          <a:p>
            <a:pPr eaLnBrk="1" hangingPunct="1"/>
            <a:r>
              <a:rPr lang="en-US" altLang="en-US" sz="3600" dirty="0">
                <a:solidFill>
                  <a:schemeClr val="accent2"/>
                </a:solidFill>
                <a:latin typeface="+mn-lt"/>
                <a:cs typeface="Arial" panose="020B0604020202020204" pitchFamily="34" charset="0"/>
              </a:rPr>
              <a:t>10 minute “NASA” Lean test—the standing portion after resting supine measurements.</a:t>
            </a:r>
          </a:p>
        </p:txBody>
      </p:sp>
      <p:pic>
        <p:nvPicPr>
          <p:cNvPr id="65539" name="Content Placeholder 7">
            <a:extLst>
              <a:ext uri="{FF2B5EF4-FFF2-40B4-BE49-F238E27FC236}">
                <a16:creationId xmlns:a16="http://schemas.microsoft.com/office/drawing/2014/main" id="{BAB40A83-A10A-4CB6-8CC2-87E4E8C276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199" y="1737364"/>
            <a:ext cx="6773121" cy="4606305"/>
          </a:xfrm>
        </p:spPr>
      </p:pic>
      <p:sp>
        <p:nvSpPr>
          <p:cNvPr id="4" name="Date Placeholder 3">
            <a:extLst>
              <a:ext uri="{FF2B5EF4-FFF2-40B4-BE49-F238E27FC236}">
                <a16:creationId xmlns:a16="http://schemas.microsoft.com/office/drawing/2014/main" id="{5B1BDF3A-046A-4408-A585-DD5C3FEFBF4E}"/>
              </a:ext>
            </a:extLst>
          </p:cNvPr>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93E4E-3067-4795-8475-D3CE20AA39C6}" type="datetime1">
              <a:rPr kumimoji="0" lang="en-US" sz="900" b="0" i="0" u="none" strike="noStrike" kern="1200" cap="none" spc="0" normalizeH="0" baseline="0" noProof="0">
                <a:ln>
                  <a:noFill/>
                </a:ln>
                <a:solidFill>
                  <a:prstClr val="black">
                    <a:tint val="9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1/6/2021</a:t>
            </a:fld>
            <a:endParaRPr kumimoji="0" lang="en-US" sz="900" b="0" i="0" u="none" strike="noStrike" kern="1200" cap="none" spc="0" normalizeH="0" baseline="0" noProof="0" dirty="0">
              <a:ln>
                <a:noFill/>
              </a:ln>
              <a:solidFill>
                <a:prstClr val="black">
                  <a:tint val="9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CB4425-D39B-4686-A7C5-43E09C9903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tint val="9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41D17A6-B996-4113-8884-8DEB43E3A2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9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BB448F-D297-4933-B381-211DB0CF4B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 t="10098" r="54611" b="40537"/>
          <a:stretch/>
        </p:blipFill>
        <p:spPr>
          <a:xfrm>
            <a:off x="-78114" y="6103772"/>
            <a:ext cx="2895600" cy="774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0965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60" y="374709"/>
            <a:ext cx="10353762" cy="970450"/>
          </a:xfrm>
        </p:spPr>
        <p:txBody>
          <a:bodyPr>
            <a:noAutofit/>
          </a:bodyPr>
          <a:lstStyle/>
          <a:p>
            <a:pPr algn="l"/>
            <a:r>
              <a:rPr lang="en-US" sz="2400" b="1" dirty="0">
                <a:solidFill>
                  <a:schemeClr val="tx1"/>
                </a:solidFill>
                <a:latin typeface="Arial" panose="020B0604020202020204" pitchFamily="34" charset="0"/>
                <a:cs typeface="Arial" panose="020B0604020202020204" pitchFamily="34" charset="0"/>
              </a:rPr>
              <a:t>32 year old woman </a:t>
            </a:r>
            <a:r>
              <a:rPr lang="en-US" sz="2400" dirty="0">
                <a:solidFill>
                  <a:schemeClr val="tx1"/>
                </a:solidFill>
                <a:latin typeface="Arial" panose="020B0604020202020204" pitchFamily="34" charset="0"/>
                <a:cs typeface="Arial" panose="020B0604020202020204" pitchFamily="34" charset="0"/>
              </a:rPr>
              <a:t>with fatigue, severe migraines, fibromyalgia,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depression</a:t>
            </a:r>
            <a:r>
              <a:rPr lang="en-US" sz="2400" dirty="0">
                <a:solidFill>
                  <a:schemeClr val="tx1"/>
                </a:solidFill>
                <a:latin typeface="Arial" panose="020B0604020202020204" pitchFamily="34" charset="0"/>
                <a:cs typeface="Arial" panose="020B0604020202020204" pitchFamily="34" charset="0"/>
              </a:rPr>
              <a:t>, dizziness unresponsive to traditional therapies. </a:t>
            </a:r>
            <a:r>
              <a:rPr lang="en-US" sz="2000" dirty="0">
                <a:solidFill>
                  <a:schemeClr val="tx1"/>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796953" y="1759352"/>
            <a:ext cx="11115414" cy="4565948"/>
          </a:xfrm>
        </p:spPr>
        <p:txBody>
          <a:bodyPr>
            <a:normAutofit/>
          </a:bodyPr>
          <a:lstStyle/>
          <a:p>
            <a:pPr marL="0" indent="0">
              <a:buNone/>
            </a:pPr>
            <a:r>
              <a:rPr lang="en-US" b="1" dirty="0">
                <a:latin typeface="Arial" panose="020B0604020202020204" pitchFamily="34" charset="0"/>
                <a:ea typeface="Times New Roman" panose="02020603050405020304" pitchFamily="18" charset="0"/>
                <a:cs typeface="Arial" panose="020B0604020202020204" pitchFamily="34" charset="0"/>
              </a:rPr>
              <a:t>Supine </a:t>
            </a:r>
            <a:r>
              <a:rPr lang="en-US" dirty="0">
                <a:latin typeface="Arial" panose="020B0604020202020204" pitchFamily="34" charset="0"/>
                <a:ea typeface="Times New Roman" panose="02020603050405020304" pitchFamily="18" charset="0"/>
                <a:cs typeface="Arial" panose="020B0604020202020204" pitchFamily="34" charset="0"/>
              </a:rPr>
              <a:t>(10-15 min in quiet room):</a:t>
            </a:r>
          </a:p>
          <a:p>
            <a:pPr marL="342900"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Supine                   BP:    </a:t>
            </a:r>
            <a:r>
              <a:rPr lang="en-US" b="1" dirty="0">
                <a:latin typeface="Arial" panose="020B0604020202020204" pitchFamily="34" charset="0"/>
                <a:ea typeface="Times New Roman" panose="02020603050405020304" pitchFamily="18" charset="0"/>
                <a:cs typeface="Arial" panose="020B0604020202020204" pitchFamily="34" charset="0"/>
              </a:rPr>
              <a:t>116/60 </a:t>
            </a:r>
            <a:r>
              <a:rPr lang="en-US" dirty="0">
                <a:latin typeface="Arial" panose="020B0604020202020204" pitchFamily="34" charset="0"/>
                <a:ea typeface="Times New Roman" panose="02020603050405020304" pitchFamily="18" charset="0"/>
                <a:cs typeface="Arial" panose="020B0604020202020204" pitchFamily="34" charset="0"/>
              </a:rPr>
              <a:t>  Pulse: </a:t>
            </a:r>
            <a:r>
              <a:rPr lang="en-US" b="1" dirty="0">
                <a:latin typeface="Arial" panose="020B0604020202020204" pitchFamily="34" charset="0"/>
                <a:ea typeface="Times New Roman" panose="02020603050405020304" pitchFamily="18" charset="0"/>
                <a:cs typeface="Arial" panose="020B0604020202020204" pitchFamily="34" charset="0"/>
              </a:rPr>
              <a:t>85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PULSE PRESSURE:  56</a:t>
            </a:r>
            <a:endParaRPr lang="en-US"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dirty="0">
                <a:latin typeface="Arial" panose="020B0604020202020204" pitchFamily="34" charset="0"/>
                <a:ea typeface="Times New Roman" panose="02020603050405020304" pitchFamily="18" charset="0"/>
                <a:cs typeface="Arial" panose="020B0604020202020204" pitchFamily="34" charset="0"/>
              </a:rPr>
              <a:t>Standing straight with shoulder blades against the wall and feet 6" from the wall</a:t>
            </a:r>
          </a:p>
          <a:p>
            <a:pPr marL="342900"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Standing 0 minute BP:    104/80  Pulse:   85 </a:t>
            </a:r>
          </a:p>
          <a:p>
            <a:pPr marL="342900"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Standing 2 minute BP:     96/70   Pulse: 116 </a:t>
            </a:r>
          </a:p>
          <a:p>
            <a:pPr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Standing 4 minute BP:     98/78   Pulse: 120 Arms "almost feel like they are tingling"</a:t>
            </a:r>
          </a:p>
          <a:p>
            <a:pPr marL="342900"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Standing 6 minute BP:     91/73   Pulse: 125 Lightheaded and dizzy (as if she is spinning)</a:t>
            </a:r>
          </a:p>
          <a:p>
            <a:pPr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Standing 8 minute BP:     96/74   Pulse: 122 Increased lightheadedness, nausea</a:t>
            </a:r>
          </a:p>
          <a:p>
            <a:pPr marL="342900" indent="-342900">
              <a:spcBef>
                <a:spcPts val="0"/>
              </a:spcBef>
              <a:spcAft>
                <a:spcPts val="0"/>
              </a:spcAft>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Standing 10 minute BP:   93/80   Pulse: </a:t>
            </a:r>
            <a:r>
              <a:rPr lang="en-US" b="1" dirty="0">
                <a:latin typeface="Arial" panose="020B0604020202020204" pitchFamily="34" charset="0"/>
                <a:ea typeface="Times New Roman" panose="02020603050405020304" pitchFamily="18" charset="0"/>
                <a:cs typeface="Arial" panose="020B0604020202020204" pitchFamily="34" charset="0"/>
              </a:rPr>
              <a:t>120 </a:t>
            </a:r>
            <a:r>
              <a:rPr lang="en-US" dirty="0">
                <a:latin typeface="Arial" panose="020B0604020202020204" pitchFamily="34" charset="0"/>
                <a:ea typeface="Times New Roman" panose="02020603050405020304" pitchFamily="18" charset="0"/>
                <a:cs typeface="Arial" panose="020B0604020202020204" pitchFamily="34" charset="0"/>
              </a:rPr>
              <a:t>Increased "electrical buzz"  </a:t>
            </a:r>
            <a:r>
              <a:rPr lang="en-US"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p>
          <a:p>
            <a:pPr marL="0" indent="0">
              <a:spcBef>
                <a:spcPts val="0"/>
              </a:spcBef>
              <a:spcAft>
                <a:spcPts val="0"/>
              </a:spcAft>
              <a:buNone/>
              <a:tabLst>
                <a:tab pos="457200" algn="l"/>
              </a:tabLst>
            </a:pPr>
            <a:r>
              <a:rPr lang="en-US"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PULSE PRESSURE: 13</a:t>
            </a:r>
            <a:endParaRPr lang="en-US"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None/>
            </a:pPr>
            <a:r>
              <a:rPr lang="en-US" u="sng" dirty="0">
                <a:latin typeface="Arial" panose="020B0604020202020204" pitchFamily="34" charset="0"/>
                <a:ea typeface="Calibri" panose="020F0502020204030204" pitchFamily="34" charset="0"/>
                <a:cs typeface="Arial" panose="020B0604020202020204" pitchFamily="34" charset="0"/>
              </a:rPr>
              <a:t>Summary:  </a:t>
            </a:r>
          </a:p>
          <a:p>
            <a:pPr marL="0" indent="0">
              <a:spcBef>
                <a:spcPts val="0"/>
              </a:spcBef>
              <a:spcAft>
                <a:spcPts val="0"/>
              </a:spcAft>
              <a:buNone/>
            </a:pP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-27 </a:t>
            </a:r>
            <a:r>
              <a:rPr lang="en-US" dirty="0">
                <a:latin typeface="Arial" panose="020B0604020202020204" pitchFamily="34" charset="0"/>
                <a:ea typeface="Calibri" panose="020F0502020204030204" pitchFamily="34" charset="0"/>
                <a:cs typeface="Arial" panose="020B0604020202020204" pitchFamily="34" charset="0"/>
              </a:rPr>
              <a:t>mmHg drop in SBP meets criteria </a:t>
            </a:r>
            <a:r>
              <a:rPr lang="en-US" b="1" dirty="0">
                <a:solidFill>
                  <a:srgbClr val="0070C0"/>
                </a:solidFill>
                <a:latin typeface="Arial" panose="020B0604020202020204" pitchFamily="34" charset="0"/>
                <a:ea typeface="Calibri" panose="020F0502020204030204" pitchFamily="34" charset="0"/>
                <a:cs typeface="Arial" panose="020B0604020202020204" pitchFamily="34" charset="0"/>
              </a:rPr>
              <a:t>for systolic orthostatic hypotension  </a:t>
            </a:r>
            <a:r>
              <a:rPr lang="en-US" dirty="0">
                <a:latin typeface="Arial" panose="020B0604020202020204" pitchFamily="34" charset="0"/>
                <a:ea typeface="Calibri" panose="020F0502020204030204" pitchFamily="34" charset="0"/>
                <a:cs typeface="Arial" panose="020B0604020202020204" pitchFamily="34" charset="0"/>
              </a:rPr>
              <a:t>(&gt; 20 mmHg decrease)</a:t>
            </a:r>
          </a:p>
          <a:p>
            <a:pPr marL="0" indent="0">
              <a:spcBef>
                <a:spcPts val="0"/>
              </a:spcBef>
              <a:spcAft>
                <a:spcPts val="0"/>
              </a:spcAft>
              <a:buNone/>
            </a:pP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+41 </a:t>
            </a:r>
            <a:r>
              <a:rPr lang="en-US" dirty="0">
                <a:latin typeface="Arial" panose="020B0604020202020204" pitchFamily="34" charset="0"/>
                <a:ea typeface="Calibri" panose="020F0502020204030204" pitchFamily="34" charset="0"/>
                <a:cs typeface="Arial" panose="020B0604020202020204" pitchFamily="34" charset="0"/>
              </a:rPr>
              <a:t>bpm  increase in Heart Rate meets criteria for </a:t>
            </a:r>
            <a:r>
              <a:rPr lang="en-US" b="1" dirty="0">
                <a:solidFill>
                  <a:srgbClr val="0070C0"/>
                </a:solidFill>
                <a:latin typeface="Arial" panose="020B0604020202020204" pitchFamily="34" charset="0"/>
                <a:ea typeface="Calibri" panose="020F0502020204030204" pitchFamily="34" charset="0"/>
                <a:cs typeface="Arial" panose="020B0604020202020204" pitchFamily="34" charset="0"/>
              </a:rPr>
              <a:t>POTS</a:t>
            </a:r>
            <a:endParaRPr lang="en-US"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Postural Orthostatic Tachycardia Syndrome</a:t>
            </a:r>
            <a:r>
              <a:rPr lang="en-US" dirty="0">
                <a:latin typeface="Arial" panose="020B0604020202020204" pitchFamily="34" charset="0"/>
                <a:ea typeface="Calibri" panose="020F0502020204030204" pitchFamily="34" charset="0"/>
                <a:cs typeface="Arial" panose="020B0604020202020204" pitchFamily="34" charset="0"/>
              </a:rPr>
              <a:t>(&gt;30 bpm increase for adults, &gt;40 for youth) </a:t>
            </a:r>
            <a:endParaRPr lang="en-US"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FE3DB95-453A-4F10-BDFA-CCF9F88C16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115806"/>
            <a:ext cx="2775995" cy="7421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7227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1" y="1820545"/>
            <a:ext cx="11029615" cy="4254241"/>
          </a:xfrm>
        </p:spPr>
        <p:txBody>
          <a:bodyPr>
            <a:noAutofit/>
          </a:bodyPr>
          <a:lstStyle/>
          <a:p>
            <a:pPr marL="0" indent="0">
              <a:buNone/>
            </a:pPr>
            <a:endParaRPr lang="en-US" sz="3200" dirty="0"/>
          </a:p>
          <a:p>
            <a:r>
              <a:rPr lang="en-US" sz="3000" dirty="0"/>
              <a:t>Objective</a:t>
            </a:r>
          </a:p>
          <a:p>
            <a:pPr lvl="1"/>
            <a:r>
              <a:rPr lang="en-US" sz="2700" dirty="0"/>
              <a:t>No malingering or faking</a:t>
            </a:r>
          </a:p>
          <a:p>
            <a:pPr lvl="1"/>
            <a:r>
              <a:rPr lang="en-US" sz="2700" dirty="0" smtClean="0"/>
              <a:t>Metabolic/</a:t>
            </a:r>
            <a:r>
              <a:rPr lang="en-US" sz="2700" dirty="0" err="1" smtClean="0"/>
              <a:t>Ventilatory</a:t>
            </a:r>
            <a:r>
              <a:rPr lang="en-US" sz="2700" dirty="0" smtClean="0"/>
              <a:t>/Cardiac</a:t>
            </a:r>
          </a:p>
          <a:p>
            <a:pPr marL="324000" lvl="1" indent="0">
              <a:buNone/>
            </a:pPr>
            <a:endParaRPr lang="en-US" sz="2800" dirty="0" smtClean="0"/>
          </a:p>
          <a:p>
            <a:r>
              <a:rPr lang="en-US" sz="3000" dirty="0" smtClean="0"/>
              <a:t>Descriptive</a:t>
            </a:r>
            <a:endParaRPr lang="en-US" sz="3000" dirty="0"/>
          </a:p>
          <a:p>
            <a:pPr lvl="1"/>
            <a:r>
              <a:rPr lang="en-US" sz="2700" dirty="0"/>
              <a:t>Values can be compared with normative </a:t>
            </a:r>
            <a:r>
              <a:rPr lang="en-US" sz="2700" dirty="0" smtClean="0"/>
              <a:t/>
            </a:r>
            <a:br>
              <a:rPr lang="en-US" sz="2700" dirty="0" smtClean="0"/>
            </a:br>
            <a:r>
              <a:rPr lang="en-US" sz="2700" dirty="0" smtClean="0"/>
              <a:t>data</a:t>
            </a:r>
            <a:endParaRPr lang="en-US" sz="2700" dirty="0"/>
          </a:p>
          <a:p>
            <a:pPr lvl="1"/>
            <a:r>
              <a:rPr lang="en-US" sz="2700" dirty="0"/>
              <a:t>Comparison one day to the next</a:t>
            </a:r>
          </a:p>
          <a:p>
            <a:pPr lvl="2"/>
            <a:r>
              <a:rPr lang="en-US" sz="2400" dirty="0"/>
              <a:t>“Serial testing”</a:t>
            </a:r>
          </a:p>
        </p:txBody>
      </p:sp>
      <p:sp>
        <p:nvSpPr>
          <p:cNvPr id="3" name="Title 2"/>
          <p:cNvSpPr>
            <a:spLocks noGrp="1"/>
          </p:cNvSpPr>
          <p:nvPr>
            <p:ph type="title"/>
          </p:nvPr>
        </p:nvSpPr>
        <p:spPr>
          <a:xfrm>
            <a:off x="77661" y="1114465"/>
            <a:ext cx="11029616" cy="706080"/>
          </a:xfrm>
        </p:spPr>
        <p:txBody>
          <a:bodyPr>
            <a:noAutofit/>
          </a:bodyPr>
          <a:lstStyle/>
          <a:p>
            <a:pPr algn="ctr"/>
            <a:r>
              <a:rPr lang="en-US" sz="3600" dirty="0" smtClean="0">
                <a:latin typeface="Oswald" panose="00000500000000000000" pitchFamily="2" charset="0"/>
              </a:rPr>
              <a:t>CPET </a:t>
            </a:r>
            <a:r>
              <a:rPr lang="en-US" sz="3600" dirty="0">
                <a:latin typeface="Oswald" panose="00000500000000000000" pitchFamily="2" charset="0"/>
              </a:rPr>
              <a:t>Provides Objective </a:t>
            </a:r>
            <a:r>
              <a:rPr lang="en-US" sz="3600" dirty="0" smtClean="0">
                <a:latin typeface="Oswald" panose="00000500000000000000" pitchFamily="2" charset="0"/>
              </a:rPr>
              <a:t>&amp; </a:t>
            </a:r>
            <a:r>
              <a:rPr lang="en-US" sz="3600" dirty="0">
                <a:latin typeface="Oswald" panose="00000500000000000000" pitchFamily="2" charset="0"/>
              </a:rPr>
              <a:t>Descriptive </a:t>
            </a:r>
            <a:r>
              <a:rPr lang="en-US" sz="3600" dirty="0" smtClean="0">
                <a:latin typeface="Oswald" panose="00000500000000000000" pitchFamily="2" charset="0"/>
              </a:rPr>
              <a:t/>
            </a:r>
            <a:br>
              <a:rPr lang="en-US" sz="3600" dirty="0" smtClean="0">
                <a:latin typeface="Oswald" panose="00000500000000000000" pitchFamily="2" charset="0"/>
              </a:rPr>
            </a:br>
            <a:r>
              <a:rPr lang="en-US" sz="3600" dirty="0" smtClean="0">
                <a:latin typeface="Oswald" panose="00000500000000000000" pitchFamily="2" charset="0"/>
              </a:rPr>
              <a:t>Measures </a:t>
            </a:r>
            <a:r>
              <a:rPr lang="en-US" sz="3600" dirty="0">
                <a:latin typeface="Oswald" panose="00000500000000000000" pitchFamily="2" charset="0"/>
              </a:rPr>
              <a:t>of PEM</a:t>
            </a:r>
          </a:p>
        </p:txBody>
      </p:sp>
      <p:pic>
        <p:nvPicPr>
          <p:cNvPr id="4" name="Picture 3" descr="C:\Users\Staci\Desktop\Images\Collapse\exhau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393" y="4876800"/>
            <a:ext cx="3293012" cy="1735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eca-54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455" y="2456293"/>
            <a:ext cx="2574925" cy="2195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6588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sz="4000" dirty="0">
                <a:latin typeface="Oswald" panose="00000500000000000000" pitchFamily="2" charset="0"/>
              </a:rPr>
              <a:t>Maximal Exercise </a:t>
            </a:r>
            <a:r>
              <a:rPr lang="en-US" sz="4000" dirty="0" smtClean="0">
                <a:latin typeface="Oswald" panose="00000500000000000000" pitchFamily="2" charset="0"/>
              </a:rPr>
              <a:t>‘</a:t>
            </a:r>
            <a:r>
              <a:rPr lang="en-US" altLang="ja-JP" sz="4000" dirty="0" smtClean="0">
                <a:latin typeface="Oswald" panose="00000500000000000000" pitchFamily="2" charset="0"/>
              </a:rPr>
              <a:t>I</a:t>
            </a:r>
            <a:r>
              <a:rPr lang="en-US" sz="4000" dirty="0" smtClean="0">
                <a:latin typeface="Oswald" panose="00000500000000000000" pitchFamily="2" charset="0"/>
              </a:rPr>
              <a:t>nduces’ </a:t>
            </a:r>
            <a:r>
              <a:rPr lang="en-US" sz="4000" dirty="0">
                <a:latin typeface="Oswald" panose="00000500000000000000" pitchFamily="2" charset="0"/>
              </a:rPr>
              <a:t>a Controlled </a:t>
            </a:r>
            <a:r>
              <a:rPr lang="en-US" sz="4000" dirty="0" smtClean="0">
                <a:latin typeface="Oswald" panose="00000500000000000000" pitchFamily="2" charset="0"/>
              </a:rPr>
              <a:t/>
            </a:r>
            <a:br>
              <a:rPr lang="en-US" sz="4000" dirty="0" smtClean="0">
                <a:latin typeface="Oswald" panose="00000500000000000000" pitchFamily="2" charset="0"/>
              </a:rPr>
            </a:br>
            <a:r>
              <a:rPr lang="en-US" sz="4000" dirty="0" smtClean="0">
                <a:latin typeface="Oswald" panose="00000500000000000000" pitchFamily="2" charset="0"/>
              </a:rPr>
              <a:t>and </a:t>
            </a:r>
            <a:r>
              <a:rPr lang="en-US" sz="4000" dirty="0">
                <a:latin typeface="Oswald" panose="00000500000000000000" pitchFamily="2" charset="0"/>
              </a:rPr>
              <a:t>Defined Post-exertional State</a:t>
            </a:r>
          </a:p>
        </p:txBody>
      </p:sp>
      <p:sp>
        <p:nvSpPr>
          <p:cNvPr id="18435" name="Rectangle 3"/>
          <p:cNvSpPr>
            <a:spLocks noGrp="1" noChangeArrowheads="1"/>
          </p:cNvSpPr>
          <p:nvPr>
            <p:ph type="body" idx="1"/>
          </p:nvPr>
        </p:nvSpPr>
        <p:spPr>
          <a:xfrm>
            <a:off x="2895600" y="1905000"/>
            <a:ext cx="4953000" cy="4114800"/>
          </a:xfrm>
        </p:spPr>
        <p:txBody>
          <a:bodyPr/>
          <a:lstStyle/>
          <a:p>
            <a:endParaRPr lang="en-US" sz="2800"/>
          </a:p>
          <a:p>
            <a:endParaRPr lang="en-US"/>
          </a:p>
          <a:p>
            <a:endParaRPr lang="en-US"/>
          </a:p>
        </p:txBody>
      </p:sp>
      <p:sp>
        <p:nvSpPr>
          <p:cNvPr id="18436" name="Rectangle 4"/>
          <p:cNvSpPr>
            <a:spLocks noChangeArrowheads="1"/>
          </p:cNvSpPr>
          <p:nvPr/>
        </p:nvSpPr>
        <p:spPr bwMode="auto">
          <a:xfrm>
            <a:off x="7940676" y="3581400"/>
            <a:ext cx="2117725"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pic>
        <p:nvPicPr>
          <p:cNvPr id="18437" name="Picture 5" descr="seca-54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2819401"/>
            <a:ext cx="2574925" cy="2195513"/>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a:off x="3035300" y="4498975"/>
            <a:ext cx="671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Unicode MS" charset="0"/>
                <a:ea typeface="+mn-ea"/>
                <a:cs typeface="+mn-cs"/>
              </a:rPr>
              <a:t>Pre-testing                                         Post-testing</a:t>
            </a:r>
          </a:p>
        </p:txBody>
      </p:sp>
      <p:sp>
        <p:nvSpPr>
          <p:cNvPr id="18439" name="Line 7"/>
          <p:cNvSpPr>
            <a:spLocks noChangeShapeType="1"/>
          </p:cNvSpPr>
          <p:nvPr/>
        </p:nvSpPr>
        <p:spPr bwMode="auto">
          <a:xfrm>
            <a:off x="3597276" y="5181600"/>
            <a:ext cx="547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18440" name="Line 8"/>
          <p:cNvSpPr>
            <a:spLocks noChangeShapeType="1"/>
          </p:cNvSpPr>
          <p:nvPr/>
        </p:nvSpPr>
        <p:spPr bwMode="auto">
          <a:xfrm flipV="1">
            <a:off x="3597275" y="4953001"/>
            <a:ext cx="1588" cy="322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18441" name="Line 9"/>
          <p:cNvSpPr>
            <a:spLocks noChangeShapeType="1"/>
          </p:cNvSpPr>
          <p:nvPr/>
        </p:nvSpPr>
        <p:spPr bwMode="auto">
          <a:xfrm flipV="1">
            <a:off x="6111875" y="4953001"/>
            <a:ext cx="1588" cy="322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18442" name="Line 10"/>
          <p:cNvSpPr>
            <a:spLocks noChangeShapeType="1"/>
          </p:cNvSpPr>
          <p:nvPr/>
        </p:nvSpPr>
        <p:spPr bwMode="auto">
          <a:xfrm flipV="1">
            <a:off x="9067800" y="4953001"/>
            <a:ext cx="1588" cy="322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9254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51639" y="1191886"/>
            <a:ext cx="10783615" cy="1295400"/>
          </a:xfrm>
        </p:spPr>
        <p:txBody>
          <a:bodyPr>
            <a:noAutofit/>
          </a:bodyPr>
          <a:lstStyle/>
          <a:p>
            <a:pPr algn="ctr">
              <a:defRPr/>
            </a:pPr>
            <a:r>
              <a:rPr lang="en-US" sz="4000" dirty="0" smtClean="0">
                <a:latin typeface="Oswald" panose="00000500000000000000" pitchFamily="2" charset="0"/>
              </a:rPr>
              <a:t/>
            </a:r>
            <a:br>
              <a:rPr lang="en-US" sz="4000" dirty="0" smtClean="0">
                <a:latin typeface="Oswald" panose="00000500000000000000" pitchFamily="2" charset="0"/>
              </a:rPr>
            </a:br>
            <a:r>
              <a:rPr lang="en-US" sz="4000" dirty="0">
                <a:latin typeface="Oswald" panose="00000500000000000000" pitchFamily="2" charset="0"/>
              </a:rPr>
              <a:t/>
            </a:r>
            <a:br>
              <a:rPr lang="en-US" sz="4000" dirty="0">
                <a:latin typeface="Oswald" panose="00000500000000000000" pitchFamily="2" charset="0"/>
              </a:rPr>
            </a:br>
            <a:r>
              <a:rPr lang="en-US" sz="4000" dirty="0" smtClean="0">
                <a:latin typeface="Oswald" panose="00000500000000000000" pitchFamily="2" charset="0"/>
              </a:rPr>
              <a:t/>
            </a:r>
            <a:br>
              <a:rPr lang="en-US" sz="4000" dirty="0" smtClean="0">
                <a:latin typeface="Oswald" panose="00000500000000000000" pitchFamily="2" charset="0"/>
              </a:rPr>
            </a:br>
            <a:r>
              <a:rPr lang="en-US" sz="4000" dirty="0">
                <a:latin typeface="Oswald" panose="00000500000000000000" pitchFamily="2" charset="0"/>
              </a:rPr>
              <a:t/>
            </a:r>
            <a:br>
              <a:rPr lang="en-US" sz="4000" dirty="0">
                <a:latin typeface="Oswald" panose="00000500000000000000" pitchFamily="2" charset="0"/>
              </a:rPr>
            </a:br>
            <a:r>
              <a:rPr lang="en-US" sz="4000" dirty="0" smtClean="0">
                <a:latin typeface="Oswald" panose="00000500000000000000" pitchFamily="2" charset="0"/>
              </a:rPr>
              <a:t>One </a:t>
            </a:r>
            <a:r>
              <a:rPr lang="en-US" sz="4000" dirty="0">
                <a:latin typeface="Oswald" panose="00000500000000000000" pitchFamily="2" charset="0"/>
              </a:rPr>
              <a:t>CPET </a:t>
            </a:r>
            <a:r>
              <a:rPr lang="en-US" sz="4000" dirty="0" smtClean="0">
                <a:latin typeface="Oswald" panose="00000500000000000000" pitchFamily="2" charset="0"/>
              </a:rPr>
              <a:t>Demonstrates Impairment/Deconditioning</a:t>
            </a:r>
            <a:r>
              <a:rPr lang="en-US" sz="4000" dirty="0">
                <a:latin typeface="Oswald" panose="00000500000000000000" pitchFamily="2" charset="0"/>
              </a:rPr>
              <a:t/>
            </a:r>
            <a:br>
              <a:rPr lang="en-US" sz="4000" dirty="0">
                <a:latin typeface="Oswald" panose="00000500000000000000" pitchFamily="2" charset="0"/>
              </a:rPr>
            </a:br>
            <a:endParaRPr lang="en-US" sz="4000" dirty="0">
              <a:latin typeface="Oswald" panose="00000500000000000000" pitchFamily="2" charset="0"/>
            </a:endParaRPr>
          </a:p>
        </p:txBody>
      </p:sp>
      <p:sp>
        <p:nvSpPr>
          <p:cNvPr id="187395" name="Rectangle 3"/>
          <p:cNvSpPr>
            <a:spLocks noGrp="1" noChangeArrowheads="1"/>
          </p:cNvSpPr>
          <p:nvPr>
            <p:ph type="body" sz="half" idx="1"/>
          </p:nvPr>
        </p:nvSpPr>
        <p:spPr>
          <a:xfrm>
            <a:off x="1676400" y="1697520"/>
            <a:ext cx="8991600" cy="1143000"/>
          </a:xfrm>
        </p:spPr>
        <p:txBody>
          <a:bodyPr/>
          <a:lstStyle/>
          <a:p>
            <a:pPr marL="0" indent="0" algn="ctr">
              <a:buNone/>
              <a:defRPr/>
            </a:pPr>
            <a:r>
              <a:rPr lang="en-US" sz="2600" dirty="0"/>
              <a:t>American Medical Association Guidelines: </a:t>
            </a:r>
          </a:p>
          <a:p>
            <a:pPr>
              <a:defRPr/>
            </a:pPr>
            <a:endParaRPr lang="en-US" sz="2600" dirty="0"/>
          </a:p>
        </p:txBody>
      </p:sp>
      <p:graphicFrame>
        <p:nvGraphicFramePr>
          <p:cNvPr id="187466" name="Group 74"/>
          <p:cNvGraphicFramePr>
            <a:graphicFrameLocks noGrp="1"/>
          </p:cNvGraphicFramePr>
          <p:nvPr>
            <p:ph sz="half" idx="2"/>
            <p:extLst>
              <p:ext uri="{D42A27DB-BD31-4B8C-83A1-F6EECF244321}">
                <p14:modId xmlns:p14="http://schemas.microsoft.com/office/powerpoint/2010/main" val="1315986136"/>
              </p:ext>
            </p:extLst>
          </p:nvPr>
        </p:nvGraphicFramePr>
        <p:xfrm>
          <a:off x="651639" y="2383321"/>
          <a:ext cx="10783615" cy="2951129"/>
        </p:xfrm>
        <a:graphic>
          <a:graphicData uri="http://schemas.openxmlformats.org/drawingml/2006/table">
            <a:tbl>
              <a:tblPr/>
              <a:tblGrid>
                <a:gridCol w="3617385">
                  <a:extLst>
                    <a:ext uri="{9D8B030D-6E8A-4147-A177-3AD203B41FA5}">
                      <a16:colId xmlns:a16="http://schemas.microsoft.com/office/drawing/2014/main" val="20000"/>
                    </a:ext>
                  </a:extLst>
                </a:gridCol>
                <a:gridCol w="1473609">
                  <a:extLst>
                    <a:ext uri="{9D8B030D-6E8A-4147-A177-3AD203B41FA5}">
                      <a16:colId xmlns:a16="http://schemas.microsoft.com/office/drawing/2014/main" val="20001"/>
                    </a:ext>
                  </a:extLst>
                </a:gridCol>
                <a:gridCol w="2229452">
                  <a:extLst>
                    <a:ext uri="{9D8B030D-6E8A-4147-A177-3AD203B41FA5}">
                      <a16:colId xmlns:a16="http://schemas.microsoft.com/office/drawing/2014/main" val="20002"/>
                    </a:ext>
                  </a:extLst>
                </a:gridCol>
                <a:gridCol w="1761094">
                  <a:extLst>
                    <a:ext uri="{9D8B030D-6E8A-4147-A177-3AD203B41FA5}">
                      <a16:colId xmlns:a16="http://schemas.microsoft.com/office/drawing/2014/main" val="20003"/>
                    </a:ext>
                  </a:extLst>
                </a:gridCol>
                <a:gridCol w="1702075">
                  <a:extLst>
                    <a:ext uri="{9D8B030D-6E8A-4147-A177-3AD203B41FA5}">
                      <a16:colId xmlns:a16="http://schemas.microsoft.com/office/drawing/2014/main" val="20004"/>
                    </a:ext>
                  </a:extLst>
                </a:gridCol>
              </a:tblGrid>
              <a:tr h="748762">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endPar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1" i="0" u="none" strike="noStrike" cap="none" normalizeH="0" baseline="0" dirty="0" smtClean="0">
                          <a:ln>
                            <a:noFill/>
                          </a:ln>
                          <a:solidFill>
                            <a:schemeClr val="tx1"/>
                          </a:solidFill>
                          <a:effectLst/>
                          <a:latin typeface="Times New Roman" charset="0"/>
                          <a:ea typeface="ＭＳ Ｐゴシック" charset="0"/>
                          <a:cs typeface="Times New Roman" charset="0"/>
                        </a:rPr>
                        <a:t>Severity </a:t>
                      </a:r>
                      <a:r>
                        <a:rPr kumimoji="0" lang="en-US" sz="2000" b="1" i="0" u="none" strike="noStrike" cap="none" normalizeH="0" baseline="0" dirty="0">
                          <a:ln>
                            <a:noFill/>
                          </a:ln>
                          <a:solidFill>
                            <a:schemeClr val="tx1"/>
                          </a:solidFill>
                          <a:effectLst/>
                          <a:latin typeface="Times New Roman" charset="0"/>
                          <a:ea typeface="ＭＳ Ｐゴシック" charset="0"/>
                          <a:cs typeface="Times New Roman" charset="0"/>
                        </a:rPr>
                        <a:t>of Impairment</a:t>
                      </a:r>
                      <a:endParaRPr kumimoji="0" lang="en-US" sz="20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Peak </a:t>
                      </a:r>
                      <a:r>
                        <a:rPr kumimoji="0" lang="en-US" sz="1800" b="1" i="0" u="none" strike="noStrike" cap="none" normalizeH="0" baseline="0" dirty="0" smtClean="0">
                          <a:ln>
                            <a:noFill/>
                          </a:ln>
                          <a:solidFill>
                            <a:schemeClr val="tx1"/>
                          </a:solidFill>
                          <a:effectLst/>
                          <a:latin typeface="Times New Roman" charset="0"/>
                          <a:ea typeface="ＭＳ Ｐゴシック" charset="0"/>
                          <a:cs typeface="Times New Roman" charset="0"/>
                        </a:rPr>
                        <a:t>VO</a:t>
                      </a:r>
                      <a:r>
                        <a:rPr kumimoji="0" lang="en-US" sz="1800" b="1" i="0" u="none" strike="noStrike" cap="none" normalizeH="0" baseline="-30000" dirty="0" smtClean="0">
                          <a:ln>
                            <a:noFill/>
                          </a:ln>
                          <a:solidFill>
                            <a:schemeClr val="tx1"/>
                          </a:solidFill>
                          <a:effectLst/>
                          <a:latin typeface="Times New Roman" charset="0"/>
                          <a:ea typeface="ＭＳ Ｐゴシック" charset="0"/>
                          <a:cs typeface="Times New Roman" charset="0"/>
                        </a:rPr>
                        <a:t>2</a:t>
                      </a:r>
                      <a:endParaRPr kumimoji="0" lang="en-US" sz="1800" b="1" i="0" u="none" strike="noStrike" cap="none" normalizeH="0" baseline="-30000" dirty="0">
                        <a:ln>
                          <a:noFill/>
                        </a:ln>
                        <a:solidFill>
                          <a:schemeClr val="tx1"/>
                        </a:solidFill>
                        <a:effectLst/>
                        <a:latin typeface="Times New Roman" charset="0"/>
                        <a:ea typeface="ＭＳ Ｐゴシック" charset="0"/>
                        <a:cs typeface="Times New Roman" charset="0"/>
                      </a:endParaRPr>
                    </a:p>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(ml/kg/min)</a:t>
                      </a:r>
                      <a:endParaRPr kumimoji="0" lang="en-US" sz="1800" b="1"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 of</a:t>
                      </a:r>
                      <a:endParaRPr kumimoji="0" lang="en-US" sz="1800" b="1" i="0" u="none" strike="noStrike" cap="none" normalizeH="0" baseline="0" dirty="0">
                        <a:ln>
                          <a:noFill/>
                        </a:ln>
                        <a:solidFill>
                          <a:schemeClr val="tx1"/>
                        </a:solidFill>
                        <a:effectLst/>
                        <a:latin typeface="Arial" charset="0"/>
                        <a:ea typeface="ＭＳ Ｐゴシック" charset="0"/>
                      </a:endParaRPr>
                    </a:p>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patients</a:t>
                      </a:r>
                      <a:endParaRPr kumimoji="0" lang="en-US" sz="1800" b="1"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Group VO</a:t>
                      </a:r>
                      <a:r>
                        <a:rPr kumimoji="0" lang="en-US" sz="1800" b="1" i="0" u="none" strike="noStrike" cap="none" normalizeH="0" baseline="-30000" dirty="0">
                          <a:ln>
                            <a:noFill/>
                          </a:ln>
                          <a:solidFill>
                            <a:schemeClr val="tx1"/>
                          </a:solidFill>
                          <a:effectLst/>
                          <a:latin typeface="Times New Roman" charset="0"/>
                          <a:ea typeface="ＭＳ Ｐゴシック" charset="0"/>
                          <a:cs typeface="Times New Roman" charset="0"/>
                        </a:rPr>
                        <a:t>2</a:t>
                      </a:r>
                      <a:endParaRPr kumimoji="0" lang="en-US" sz="1800" b="1" i="0" u="none" strike="noStrike" cap="none" normalizeH="0" baseline="0" dirty="0">
                        <a:ln>
                          <a:noFill/>
                        </a:ln>
                        <a:solidFill>
                          <a:schemeClr val="tx1"/>
                        </a:solidFill>
                        <a:effectLst/>
                        <a:latin typeface="Arial" charset="0"/>
                        <a:ea typeface="ＭＳ Ｐゴシック" charset="0"/>
                      </a:endParaRPr>
                    </a:p>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(ml/kg/mi)</a:t>
                      </a:r>
                      <a:endParaRPr kumimoji="0" lang="en-US" sz="1800" b="1"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Predicted VO</a:t>
                      </a:r>
                      <a:r>
                        <a:rPr kumimoji="0" lang="en-US" sz="1800" b="1" i="0" u="none" strike="noStrike" cap="none" normalizeH="0" baseline="-30000" dirty="0">
                          <a:ln>
                            <a:noFill/>
                          </a:ln>
                          <a:solidFill>
                            <a:schemeClr val="tx1"/>
                          </a:solidFill>
                          <a:effectLst/>
                          <a:latin typeface="Times New Roman" charset="0"/>
                          <a:ea typeface="ＭＳ Ｐゴシック" charset="0"/>
                          <a:cs typeface="Times New Roman" charset="0"/>
                        </a:rPr>
                        <a:t>2</a:t>
                      </a:r>
                      <a:endPar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rPr>
                        <a:t>(ml/kg/min)</a:t>
                      </a:r>
                      <a:endParaRPr kumimoji="0" lang="en-US" sz="1800" b="1"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938">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None to Mild</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&gt;25</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33</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29.5 ± 0.9</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38.6 ± 1.2</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147">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Mild to Mod</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20-25</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72</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22.1 ± 0.2</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35.3 ± 0.8</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8938">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1" i="0" u="none" strike="noStrike" cap="none" normalizeH="0" baseline="0" dirty="0">
                          <a:ln>
                            <a:noFill/>
                          </a:ln>
                          <a:solidFill>
                            <a:schemeClr val="bg1"/>
                          </a:solidFill>
                          <a:effectLst/>
                          <a:latin typeface="Times New Roman" charset="0"/>
                          <a:ea typeface="ＭＳ Ｐゴシック" charset="0"/>
                          <a:cs typeface="Times New Roman" charset="0"/>
                        </a:rPr>
                        <a:t>Mod to Severe</a:t>
                      </a:r>
                      <a:endParaRPr kumimoji="0" lang="en-US" sz="2000" b="1" i="0" u="none" strike="noStrike" cap="none" normalizeH="0" baseline="0" dirty="0">
                        <a:ln>
                          <a:noFill/>
                        </a:ln>
                        <a:solidFill>
                          <a:schemeClr val="bg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15-20</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1" i="0" u="none" strike="noStrike" cap="none" normalizeH="0" baseline="0" dirty="0">
                          <a:ln>
                            <a:noFill/>
                          </a:ln>
                          <a:solidFill>
                            <a:schemeClr val="bg1"/>
                          </a:solidFill>
                          <a:effectLst/>
                          <a:latin typeface="Times New Roman" charset="0"/>
                          <a:ea typeface="ＭＳ Ｐゴシック" charset="0"/>
                          <a:cs typeface="Times New Roman" charset="0"/>
                        </a:rPr>
                        <a:t>77</a:t>
                      </a:r>
                      <a:endParaRPr kumimoji="0" lang="en-US" sz="2000" b="1" i="0" u="none" strike="noStrike" cap="none" normalizeH="0" baseline="0" dirty="0">
                        <a:ln>
                          <a:noFill/>
                        </a:ln>
                        <a:solidFill>
                          <a:schemeClr val="bg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lin ang="5400000" scaled="1"/>
                    </a:grad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17.2 ± 0.2</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34.2 ± 0.6</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8251">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1" i="0" u="none" strike="noStrike" cap="none" normalizeH="0" baseline="0">
                          <a:ln>
                            <a:noFill/>
                          </a:ln>
                          <a:solidFill>
                            <a:schemeClr val="bg1"/>
                          </a:solidFill>
                          <a:effectLst/>
                          <a:latin typeface="Times New Roman" charset="0"/>
                          <a:ea typeface="ＭＳ Ｐゴシック" charset="0"/>
                          <a:cs typeface="Times New Roman" charset="0"/>
                        </a:rPr>
                        <a:t>Severe</a:t>
                      </a:r>
                      <a:endParaRPr kumimoji="0" lang="en-US" sz="2000" b="1" i="0" u="none" strike="noStrike" cap="none" normalizeH="0" baseline="0">
                        <a:ln>
                          <a:noFill/>
                        </a:ln>
                        <a:solidFill>
                          <a:schemeClr val="bg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&lt;15</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1" i="0" u="none" strike="noStrike" cap="none" normalizeH="0" baseline="0" dirty="0">
                          <a:ln>
                            <a:noFill/>
                          </a:ln>
                          <a:solidFill>
                            <a:schemeClr val="bg1"/>
                          </a:solidFill>
                          <a:effectLst/>
                          <a:latin typeface="Times New Roman" charset="0"/>
                          <a:ea typeface="ＭＳ Ｐゴシック" charset="0"/>
                          <a:cs typeface="Times New Roman" charset="0"/>
                        </a:rPr>
                        <a:t>21</a:t>
                      </a:r>
                      <a:endParaRPr kumimoji="0" lang="en-US" sz="2000" b="1" i="0" u="none" strike="noStrike" cap="none" normalizeH="0" baseline="0" dirty="0">
                        <a:ln>
                          <a:noFill/>
                        </a:ln>
                        <a:solidFill>
                          <a:schemeClr val="bg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accent1">
                            <a:gamma/>
                            <a:shade val="46275"/>
                            <a:invGamma/>
                          </a:schemeClr>
                        </a:gs>
                      </a:gsLst>
                      <a:lin ang="5400000" scaled="1"/>
                    </a:grad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12.1 ± 0.5</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charset="0"/>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33.0 ± 0.6</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p:cNvSpPr/>
          <p:nvPr/>
        </p:nvSpPr>
        <p:spPr>
          <a:xfrm>
            <a:off x="4648200" y="6421920"/>
            <a:ext cx="3276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w Cen MT" panose="020B0502020104020203"/>
                <a:ea typeface="+mn-ea"/>
                <a:cs typeface="+mn-cs"/>
              </a:rPr>
              <a:t>VanNess et al, 2003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556287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0956" y="752804"/>
            <a:ext cx="8229600" cy="1143000"/>
          </a:xfrm>
        </p:spPr>
        <p:txBody>
          <a:bodyPr>
            <a:noAutofit/>
          </a:bodyPr>
          <a:lstStyle/>
          <a:p>
            <a:r>
              <a:rPr lang="en-US" sz="4000" dirty="0">
                <a:latin typeface="Oswald" panose="00000500000000000000" pitchFamily="2" charset="0"/>
              </a:rPr>
              <a:t>Impaired Cardiovascular Response </a:t>
            </a:r>
            <a:br>
              <a:rPr lang="en-US" sz="4000" dirty="0">
                <a:latin typeface="Oswald" panose="00000500000000000000" pitchFamily="2" charset="0"/>
              </a:rPr>
            </a:br>
            <a:endParaRPr lang="en-US" sz="4000" dirty="0">
              <a:latin typeface="Oswald" panose="00000500000000000000" pitchFamily="2" charset="0"/>
            </a:endParaRPr>
          </a:p>
        </p:txBody>
      </p:sp>
      <p:sp>
        <p:nvSpPr>
          <p:cNvPr id="2" name="Rectangle 1"/>
          <p:cNvSpPr/>
          <p:nvPr/>
        </p:nvSpPr>
        <p:spPr>
          <a:xfrm>
            <a:off x="3180784" y="6126675"/>
            <a:ext cx="7162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w Cen MT" panose="020B0502020104020203"/>
                <a:ea typeface="+mn-ea"/>
                <a:cs typeface="+mn-cs"/>
              </a:rPr>
              <a:t>89%  have chronotropic incompetence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011827062"/>
              </p:ext>
            </p:extLst>
          </p:nvPr>
        </p:nvGraphicFramePr>
        <p:xfrm>
          <a:off x="1521371" y="1397877"/>
          <a:ext cx="9547028" cy="4487916"/>
        </p:xfrm>
        <a:graphic>
          <a:graphicData uri="http://schemas.openxmlformats.org/drawingml/2006/table">
            <a:tbl>
              <a:tblPr firstRow="1" firstCol="1" bandRow="1">
                <a:tableStyleId>{6E25E649-3F16-4E02-A733-19D2CDBF48F0}</a:tableStyleId>
              </a:tblPr>
              <a:tblGrid>
                <a:gridCol w="2146738">
                  <a:extLst>
                    <a:ext uri="{9D8B030D-6E8A-4147-A177-3AD203B41FA5}">
                      <a16:colId xmlns:a16="http://schemas.microsoft.com/office/drawing/2014/main" val="20000"/>
                    </a:ext>
                  </a:extLst>
                </a:gridCol>
                <a:gridCol w="1819910">
                  <a:extLst>
                    <a:ext uri="{9D8B030D-6E8A-4147-A177-3AD203B41FA5}">
                      <a16:colId xmlns:a16="http://schemas.microsoft.com/office/drawing/2014/main" val="20001"/>
                    </a:ext>
                  </a:extLst>
                </a:gridCol>
                <a:gridCol w="1819910">
                  <a:extLst>
                    <a:ext uri="{9D8B030D-6E8A-4147-A177-3AD203B41FA5}">
                      <a16:colId xmlns:a16="http://schemas.microsoft.com/office/drawing/2014/main" val="20002"/>
                    </a:ext>
                  </a:extLst>
                </a:gridCol>
                <a:gridCol w="1908810">
                  <a:extLst>
                    <a:ext uri="{9D8B030D-6E8A-4147-A177-3AD203B41FA5}">
                      <a16:colId xmlns:a16="http://schemas.microsoft.com/office/drawing/2014/main" val="20003"/>
                    </a:ext>
                  </a:extLst>
                </a:gridCol>
                <a:gridCol w="1851660">
                  <a:extLst>
                    <a:ext uri="{9D8B030D-6E8A-4147-A177-3AD203B41FA5}">
                      <a16:colId xmlns:a16="http://schemas.microsoft.com/office/drawing/2014/main" val="20004"/>
                    </a:ext>
                  </a:extLst>
                </a:gridCol>
              </a:tblGrid>
              <a:tr h="440560">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None: N=20</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Mild: N=67</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Moderate: N=72</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Severe:20</a:t>
                      </a:r>
                      <a:endParaRPr lang="en-US"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440560">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Pred Peak HR</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180</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177</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177</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173</a:t>
                      </a:r>
                      <a:endParaRPr lang="en-US" sz="18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908560">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Actual Peak HR</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163 = 90% pred</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147 = 83% pred</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133 = 75% </a:t>
                      </a:r>
                      <a:r>
                        <a:rPr lang="en-US" sz="1800" dirty="0" err="1">
                          <a:effectLst/>
                          <a:latin typeface="Arial" panose="020B0604020202020204" pitchFamily="34" charset="0"/>
                          <a:cs typeface="Arial" panose="020B0604020202020204" pitchFamily="34" charset="0"/>
                        </a:rPr>
                        <a:t>pred</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117 = 67% </a:t>
                      </a:r>
                      <a:r>
                        <a:rPr lang="en-US" sz="1800" dirty="0" err="1">
                          <a:effectLst/>
                          <a:latin typeface="Arial" panose="020B0604020202020204" pitchFamily="34" charset="0"/>
                          <a:cs typeface="Arial" panose="020B0604020202020204" pitchFamily="34" charset="0"/>
                        </a:rPr>
                        <a:t>pred</a:t>
                      </a:r>
                      <a:endParaRPr lang="en-US"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440560">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70% </a:t>
                      </a:r>
                      <a:r>
                        <a:rPr lang="en-US" sz="1800" dirty="0" err="1">
                          <a:effectLst/>
                          <a:latin typeface="Arial" panose="020B0604020202020204" pitchFamily="34" charset="0"/>
                          <a:cs typeface="Arial" panose="020B0604020202020204" pitchFamily="34" charset="0"/>
                        </a:rPr>
                        <a:t>Pred</a:t>
                      </a:r>
                      <a:r>
                        <a:rPr lang="en-US" sz="1800" dirty="0">
                          <a:effectLst/>
                          <a:latin typeface="Arial" panose="020B0604020202020204" pitchFamily="34" charset="0"/>
                          <a:cs typeface="Arial" panose="020B0604020202020204" pitchFamily="34" charset="0"/>
                        </a:rPr>
                        <a:t> HR</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126</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124</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124</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121</a:t>
                      </a:r>
                      <a:endParaRPr lang="en-US" sz="18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440560">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70% Actual HR</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114</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102</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93</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82</a:t>
                      </a:r>
                      <a:endParaRPr lang="en-US" sz="18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1376556">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Overestimation using 70% pred/actual</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10% harder = </a:t>
                      </a:r>
                    </a:p>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80% actual</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17% harder =</a:t>
                      </a:r>
                    </a:p>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87% actual HR</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25% harder</a:t>
                      </a:r>
                    </a:p>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95% actual HR</a:t>
                      </a:r>
                      <a:endParaRPr lang="en-US"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33% harder</a:t>
                      </a:r>
                    </a:p>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103% actual HR</a:t>
                      </a:r>
                      <a:endParaRPr lang="en-US"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440560">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70% </a:t>
                      </a:r>
                      <a:r>
                        <a:rPr lang="en-US" sz="1800" dirty="0" err="1">
                          <a:effectLst/>
                          <a:latin typeface="Arial" panose="020B0604020202020204" pitchFamily="34" charset="0"/>
                          <a:cs typeface="Arial" panose="020B0604020202020204" pitchFamily="34" charset="0"/>
                        </a:rPr>
                        <a:t>Submax</a:t>
                      </a: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err="1">
                          <a:effectLst/>
                          <a:latin typeface="Arial" panose="020B0604020202020204" pitchFamily="34" charset="0"/>
                          <a:cs typeface="Arial" panose="020B0604020202020204" pitchFamily="34" charset="0"/>
                        </a:rPr>
                        <a:t>Submax</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Max</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Max</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Max</a:t>
                      </a:r>
                      <a:endParaRPr lang="en-US"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64812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3383602" y="151070"/>
            <a:ext cx="8229600" cy="1143000"/>
          </a:xfrm>
        </p:spPr>
        <p:txBody>
          <a:bodyPr>
            <a:normAutofit/>
          </a:bodyPr>
          <a:lstStyle/>
          <a:p>
            <a:r>
              <a:rPr lang="en-US" sz="4000" dirty="0">
                <a:latin typeface="Oswald" panose="00000500000000000000" pitchFamily="2" charset="0"/>
              </a:rPr>
              <a:t>PEM in Women With CFS: </a:t>
            </a:r>
            <a:endParaRPr lang="en-US" sz="4000" dirty="0">
              <a:solidFill>
                <a:schemeClr val="accent2"/>
              </a:solidFill>
              <a:latin typeface="Oswald" panose="00000500000000000000" pitchFamily="2"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3971049802"/>
              </p:ext>
            </p:extLst>
          </p:nvPr>
        </p:nvGraphicFramePr>
        <p:xfrm>
          <a:off x="212791" y="1431396"/>
          <a:ext cx="5495925" cy="3121025"/>
        </p:xfrm>
        <a:graphic>
          <a:graphicData uri="http://schemas.openxmlformats.org/presentationml/2006/ole">
            <mc:AlternateContent xmlns:mc="http://schemas.openxmlformats.org/markup-compatibility/2006">
              <mc:Choice xmlns:v="urn:schemas-microsoft-com:vml" Requires="v">
                <p:oleObj spid="_x0000_s5216" name="Worksheet" r:id="rId3" imgW="4572000" imgH="2590800" progId="Excel.Sheet.8">
                  <p:embed/>
                </p:oleObj>
              </mc:Choice>
              <mc:Fallback>
                <p:oleObj name="Worksheet" r:id="rId3" imgW="4572000" imgH="2590800" progId="Excel.Sheet.8">
                  <p:embed/>
                  <p:pic>
                    <p:nvPicPr>
                      <p:cNvPr id="1013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91" y="1431396"/>
                        <a:ext cx="54959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3363952923"/>
              </p:ext>
            </p:extLst>
          </p:nvPr>
        </p:nvGraphicFramePr>
        <p:xfrm>
          <a:off x="6444440" y="3277489"/>
          <a:ext cx="5572125" cy="3511550"/>
        </p:xfrm>
        <a:graphic>
          <a:graphicData uri="http://schemas.openxmlformats.org/presentationml/2006/ole">
            <mc:AlternateContent xmlns:mc="http://schemas.openxmlformats.org/markup-compatibility/2006">
              <mc:Choice xmlns:v="urn:schemas-microsoft-com:vml" Requires="v">
                <p:oleObj spid="_x0000_s5217" name="Worksheet" r:id="rId5" imgW="4572000" imgH="2590800" progId="Excel.Sheet.8">
                  <p:embed/>
                </p:oleObj>
              </mc:Choice>
              <mc:Fallback>
                <p:oleObj name="Worksheet" r:id="rId5" imgW="4572000" imgH="2590800" progId="Excel.Sheet.8">
                  <p:embed/>
                  <p:pic>
                    <p:nvPicPr>
                      <p:cNvPr id="10138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440" y="3277489"/>
                        <a:ext cx="55721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1" name="Rectangle 8"/>
          <p:cNvSpPr>
            <a:spLocks noChangeArrowheads="1"/>
          </p:cNvSpPr>
          <p:nvPr/>
        </p:nvSpPr>
        <p:spPr bwMode="auto">
          <a:xfrm>
            <a:off x="1524000" y="3748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ＭＳ Ｐゴシック" charset="0"/>
            </a:endParaRPr>
          </a:p>
        </p:txBody>
      </p:sp>
      <p:sp>
        <p:nvSpPr>
          <p:cNvPr id="101382" name="Rectangle 9"/>
          <p:cNvSpPr>
            <a:spLocks noChangeArrowheads="1"/>
          </p:cNvSpPr>
          <p:nvPr/>
        </p:nvSpPr>
        <p:spPr bwMode="auto">
          <a:xfrm>
            <a:off x="1524001" y="7299325"/>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Times New Roman" charset="0"/>
              </a:rPr>
              <a:t> </a:t>
            </a:r>
            <a:r>
              <a:rPr kumimoji="0" lang="en-US" sz="900" b="0" i="0" u="none" strike="noStrike" kern="1200" cap="none" spc="0" normalizeH="0" baseline="0" noProof="0">
                <a:ln>
                  <a:noFill/>
                </a:ln>
                <a:solidFill>
                  <a:srgbClr val="000000"/>
                </a:solidFill>
                <a:effectLst/>
                <a:uLnTx/>
                <a:uFillTx/>
                <a:latin typeface="Arial" charset="0"/>
                <a:ea typeface="+mn-ea"/>
                <a:cs typeface="Times New Roman" charset="0"/>
              </a:rPr>
              <a:t> </a:t>
            </a:r>
            <a:endParaRPr kumimoji="0" lang="en-US" sz="1800" b="0" i="0" u="none" strike="noStrike" kern="1200" cap="none" spc="0" normalizeH="0" baseline="0" noProof="0">
              <a:ln>
                <a:noFill/>
              </a:ln>
              <a:solidFill>
                <a:srgbClr val="000000"/>
              </a:solidFill>
              <a:effectLst/>
              <a:uLnTx/>
              <a:uFillTx/>
              <a:latin typeface="Arial" charset="0"/>
              <a:ea typeface="+mn-ea"/>
              <a:cs typeface="Times New Roman" charset="0"/>
            </a:endParaRPr>
          </a:p>
        </p:txBody>
      </p:sp>
      <p:sp>
        <p:nvSpPr>
          <p:cNvPr id="101383" name="Rectangle 7"/>
          <p:cNvSpPr>
            <a:spLocks noChangeArrowheads="1"/>
          </p:cNvSpPr>
          <p:nvPr/>
        </p:nvSpPr>
        <p:spPr bwMode="auto">
          <a:xfrm>
            <a:off x="1828800" y="4872773"/>
            <a:ext cx="2819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charset="0"/>
                <a:ea typeface="+mn-ea"/>
                <a:cs typeface="ＭＳ Ｐゴシック" charset="0"/>
              </a:rPr>
              <a:t>VanNess</a:t>
            </a:r>
            <a:r>
              <a:rPr kumimoji="0" lang="en-US" sz="1400" b="0" i="0" u="none" strike="noStrike" kern="1200" cap="none" spc="0" normalizeH="0" baseline="0" noProof="0" dirty="0">
                <a:ln>
                  <a:noFill/>
                </a:ln>
                <a:solidFill>
                  <a:srgbClr val="000000"/>
                </a:solidFill>
                <a:effectLst/>
                <a:uLnTx/>
                <a:uFillTx/>
                <a:latin typeface="Times New Roman" charset="0"/>
                <a:ea typeface="+mn-ea"/>
                <a:cs typeface="ＭＳ Ｐゴシック" charset="0"/>
              </a:rPr>
              <a:t>, J.M., C.R. Snell, L. Bateman, T Stiles and S.R. Stevens. J. of Women’s Health, 19(2), 2010.</a:t>
            </a:r>
            <a:r>
              <a:rPr kumimoji="0" lang="en-US" sz="1800" b="0" i="0" u="none" strike="noStrike" kern="1200" cap="none" spc="0" normalizeH="0" baseline="0" noProof="0" dirty="0">
                <a:ln>
                  <a:noFill/>
                </a:ln>
                <a:solidFill>
                  <a:srgbClr val="000000"/>
                </a:solidFill>
                <a:effectLst/>
                <a:uLnTx/>
                <a:uFillTx/>
                <a:latin typeface="Times New Roman" charset="0"/>
                <a:ea typeface="+mn-ea"/>
                <a:cs typeface="ＭＳ Ｐゴシック" charset="0"/>
              </a:rPr>
              <a:t> </a:t>
            </a:r>
          </a:p>
        </p:txBody>
      </p:sp>
      <p:sp>
        <p:nvSpPr>
          <p:cNvPr id="2" name="Footer Placeholder 1">
            <a:extLst>
              <a:ext uri="{FF2B5EF4-FFF2-40B4-BE49-F238E27FC236}">
                <a16:creationId xmlns:a16="http://schemas.microsoft.com/office/drawing/2014/main" id="{F80A2EF9-0204-4B23-9A99-90847CD681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2051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39" y="471053"/>
            <a:ext cx="8619059" cy="7203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Tw Cen MT" panose="020B0502020104020203"/>
                <a:ea typeface="+mn-ea"/>
                <a:cs typeface="+mn-cs"/>
              </a:rPr>
              <a:t>Abn</a:t>
            </a:r>
            <a:endParaRPr kumimoji="0" lang="en-US" sz="1800" b="0" i="0" u="none" strike="noStrike" kern="1200" cap="none" spc="0" normalizeH="0" baseline="0" noProof="0" dirty="0">
              <a:ln>
                <a:noFill/>
              </a:ln>
              <a:solidFill>
                <a:srgbClr val="FFFFFF"/>
              </a:solidFill>
              <a:effectLst/>
              <a:uLnTx/>
              <a:uFillTx/>
              <a:latin typeface="Tw Cen MT" panose="020B0502020104020203"/>
              <a:ea typeface="+mn-ea"/>
              <a:cs typeface="+mn-cs"/>
            </a:endParaRPr>
          </a:p>
        </p:txBody>
      </p:sp>
      <p:graphicFrame>
        <p:nvGraphicFramePr>
          <p:cNvPr id="318467" name="Object 3"/>
          <p:cNvGraphicFramePr>
            <a:graphicFrameLocks noGrp="1" noChangeAspect="1"/>
          </p:cNvGraphicFramePr>
          <p:nvPr>
            <p:ph sz="half" idx="1"/>
          </p:nvPr>
        </p:nvGraphicFramePr>
        <p:xfrm>
          <a:off x="1828800" y="1447800"/>
          <a:ext cx="3614738" cy="3803650"/>
        </p:xfrm>
        <a:graphic>
          <a:graphicData uri="http://schemas.openxmlformats.org/presentationml/2006/ole">
            <mc:AlternateContent xmlns:mc="http://schemas.openxmlformats.org/markup-compatibility/2006">
              <mc:Choice xmlns:v="urn:schemas-microsoft-com:vml" Requires="v">
                <p:oleObj spid="_x0000_s6193" name="Worksheet" r:id="rId4" imgW="5248412" imgH="5515025" progId="Excel.Sheet.8">
                  <p:embed/>
                </p:oleObj>
              </mc:Choice>
              <mc:Fallback>
                <p:oleObj name="Worksheet" r:id="rId4" imgW="5248412" imgH="5515025" progId="Excel.Sheet.8">
                  <p:embed/>
                  <p:pic>
                    <p:nvPicPr>
                      <p:cNvPr id="318467" name="Object 3"/>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447800"/>
                        <a:ext cx="3614738" cy="38036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8468" name="Rectangle 4"/>
          <p:cNvSpPr>
            <a:spLocks noGrp="1" noChangeArrowheads="1"/>
          </p:cNvSpPr>
          <p:nvPr>
            <p:ph type="body" sz="half" idx="2"/>
          </p:nvPr>
        </p:nvSpPr>
        <p:spPr>
          <a:xfrm>
            <a:off x="6197600" y="1447800"/>
            <a:ext cx="5384800" cy="4530725"/>
          </a:xfrm>
        </p:spPr>
        <p:txBody>
          <a:bodyPr>
            <a:normAutofit/>
          </a:bodyPr>
          <a:lstStyle/>
          <a:p>
            <a:pPr>
              <a:lnSpc>
                <a:spcPct val="90000"/>
              </a:lnSpc>
            </a:pPr>
            <a:r>
              <a:rPr lang="en-US" sz="2800" dirty="0"/>
              <a:t>Within 24 hours, </a:t>
            </a:r>
            <a:r>
              <a:rPr lang="en-US" sz="2800" i="1" dirty="0"/>
              <a:t>85% of CON indicated full recovery in contrast to</a:t>
            </a:r>
            <a:r>
              <a:rPr lang="en-US" sz="2800" i="1" dirty="0">
                <a:solidFill>
                  <a:schemeClr val="accent1"/>
                </a:solidFill>
              </a:rPr>
              <a:t> 0% of CFS patients</a:t>
            </a:r>
            <a:r>
              <a:rPr lang="en-US" sz="2800" dirty="0">
                <a:solidFill>
                  <a:schemeClr val="accent1"/>
                </a:solidFill>
              </a:rPr>
              <a:t>.</a:t>
            </a:r>
            <a:r>
              <a:rPr lang="en-US" sz="2800" dirty="0"/>
              <a:t>  </a:t>
            </a:r>
          </a:p>
          <a:p>
            <a:pPr>
              <a:lnSpc>
                <a:spcPct val="90000"/>
              </a:lnSpc>
            </a:pPr>
            <a:r>
              <a:rPr lang="en-US" sz="2800" dirty="0"/>
              <a:t>The remaining 15% of CON recovered within 48 hours.  </a:t>
            </a:r>
          </a:p>
          <a:p>
            <a:pPr>
              <a:lnSpc>
                <a:spcPct val="90000"/>
              </a:lnSpc>
            </a:pPr>
            <a:r>
              <a:rPr lang="en-US" sz="2800" dirty="0">
                <a:solidFill>
                  <a:schemeClr val="accent1"/>
                </a:solidFill>
              </a:rPr>
              <a:t>Only one CFS patient recovered within 48 hours</a:t>
            </a:r>
            <a:r>
              <a:rPr lang="en-US" sz="2800" dirty="0"/>
              <a:t>.  </a:t>
            </a:r>
          </a:p>
          <a:p>
            <a:pPr>
              <a:lnSpc>
                <a:spcPct val="90000"/>
              </a:lnSpc>
            </a:pPr>
            <a:endParaRPr lang="en-US" sz="2800" dirty="0"/>
          </a:p>
        </p:txBody>
      </p:sp>
      <p:pic>
        <p:nvPicPr>
          <p:cNvPr id="3184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507832"/>
            <a:ext cx="320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472" name="Picture 8"/>
          <p:cNvPicPr>
            <a:picLocks noGrp="1" noChangeAspect="1" noChangeArrowheads="1"/>
          </p:cNvPicPr>
          <p:nvPr>
            <p:ph type="title"/>
          </p:nvPr>
        </p:nvPicPr>
        <p:blipFill>
          <a:blip r:embed="rId7">
            <a:extLst>
              <a:ext uri="{28A0092B-C50C-407E-A947-70E740481C1C}">
                <a14:useLocalDpi xmlns:a14="http://schemas.microsoft.com/office/drawing/2010/main" val="0"/>
              </a:ext>
            </a:extLst>
          </a:blip>
          <a:srcRect/>
          <a:stretch>
            <a:fillRect/>
          </a:stretch>
        </p:blipFill>
        <p:spPr>
          <a:xfrm>
            <a:off x="711200" y="5507832"/>
            <a:ext cx="5486400" cy="1246187"/>
          </a:xfrm>
          <a:noFill/>
          <a:ln/>
        </p:spPr>
      </p:pic>
      <p:sp>
        <p:nvSpPr>
          <p:cNvPr id="5" name="Rectangle 4"/>
          <p:cNvSpPr/>
          <p:nvPr/>
        </p:nvSpPr>
        <p:spPr>
          <a:xfrm>
            <a:off x="1594094" y="381000"/>
            <a:ext cx="6647974"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i="0" u="none" strike="noStrike" kern="1200" cap="none" spc="0" normalizeH="0" baseline="0" noProof="0" dirty="0">
                <a:ln>
                  <a:noFill/>
                </a:ln>
                <a:solidFill>
                  <a:srgbClr val="412437"/>
                </a:solidFill>
                <a:effectLst>
                  <a:outerShdw blurRad="38100" dist="38100" dir="2700000" algn="tl">
                    <a:srgbClr val="000000">
                      <a:alpha val="43137"/>
                    </a:srgbClr>
                  </a:outerShdw>
                </a:effectLst>
                <a:uLnTx/>
                <a:uFillTx/>
                <a:latin typeface="Oswald" panose="00000500000000000000" pitchFamily="2" charset="0"/>
              </a:rPr>
              <a:t>CPET: Abnormal Recovery Responses</a:t>
            </a:r>
          </a:p>
        </p:txBody>
      </p:sp>
      <p:sp>
        <p:nvSpPr>
          <p:cNvPr id="3" name="Footer Placeholder 2">
            <a:extLst>
              <a:ext uri="{FF2B5EF4-FFF2-40B4-BE49-F238E27FC236}">
                <a16:creationId xmlns:a16="http://schemas.microsoft.com/office/drawing/2014/main" id="{E8072EBF-1836-4D38-9179-B70741DB62B0}"/>
              </a:ext>
            </a:extLst>
          </p:cNvPr>
          <p:cNvSpPr>
            <a:spLocks noGrp="1"/>
          </p:cNvSpPr>
          <p:nvPr>
            <p:ph type="ftr" sz="quarter" idx="11"/>
          </p:nvPr>
        </p:nvSpPr>
        <p:spPr>
          <a:xfrm>
            <a:off x="581192" y="6571456"/>
            <a:ext cx="69172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all" spc="0" normalizeH="0" baseline="0" noProof="0">
                <a:ln>
                  <a:noFill/>
                </a:ln>
                <a:solidFill>
                  <a:srgbClr val="000000">
                    <a:lumMod val="75000"/>
                    <a:lumOff val="25000"/>
                  </a:srgbClr>
                </a:solidFill>
                <a:effectLst/>
                <a:uLnTx/>
                <a:uFillTx/>
                <a:latin typeface="Tw Cen MT" panose="020B0502020104020203"/>
                <a:ea typeface="+mn-ea"/>
                <a:cs typeface="+mn-cs"/>
              </a:rPr>
              <a:t>www.workwellfoundation.org</a:t>
            </a:r>
            <a:endParaRPr kumimoji="0" lang="en-US" altLang="en-US" sz="900" b="0" i="0" u="none" strike="noStrike" kern="1200" cap="all"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29796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Conclusions from just one CPET</a:t>
            </a:r>
          </a:p>
        </p:txBody>
      </p:sp>
      <p:sp>
        <p:nvSpPr>
          <p:cNvPr id="2" name="Content Placeholder 1"/>
          <p:cNvSpPr>
            <a:spLocks noGrp="1"/>
          </p:cNvSpPr>
          <p:nvPr>
            <p:ph idx="1"/>
          </p:nvPr>
        </p:nvSpPr>
        <p:spPr/>
        <p:txBody>
          <a:bodyPr>
            <a:normAutofit/>
          </a:bodyPr>
          <a:lstStyle/>
          <a:p>
            <a:r>
              <a:rPr lang="en-US" dirty="0">
                <a:solidFill>
                  <a:srgbClr val="FF0000"/>
                </a:solidFill>
              </a:rPr>
              <a:t>1 CPET is not enough to identify symptom origins</a:t>
            </a:r>
          </a:p>
          <a:p>
            <a:endParaRPr lang="en-US" dirty="0"/>
          </a:p>
          <a:p>
            <a:r>
              <a:rPr lang="en-US" dirty="0"/>
              <a:t>2 tests are needed to show differences:</a:t>
            </a:r>
          </a:p>
          <a:p>
            <a:pPr lvl="1"/>
            <a:r>
              <a:rPr lang="en-US" dirty="0"/>
              <a:t>Between test 1 and test 2 for ME/CFS</a:t>
            </a:r>
          </a:p>
          <a:p>
            <a:pPr lvl="1"/>
            <a:r>
              <a:rPr lang="en-US" dirty="0"/>
              <a:t>Between groups for ME/CFS and Control </a:t>
            </a:r>
          </a:p>
          <a:p>
            <a:endParaRPr lang="en-US" dirty="0"/>
          </a:p>
          <a:p>
            <a:r>
              <a:rPr lang="en-US" dirty="0"/>
              <a:t>Serial testing: Test-retest	</a:t>
            </a:r>
          </a:p>
          <a:p>
            <a:pPr lvl="1"/>
            <a:r>
              <a:rPr lang="en-US" dirty="0"/>
              <a:t>Measures are not reproducible</a:t>
            </a:r>
          </a:p>
          <a:p>
            <a:pPr lvl="1"/>
            <a:r>
              <a:rPr lang="en-US" dirty="0"/>
              <a:t>Discriminates ME/CFS from Controls</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508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931" y="2803527"/>
            <a:ext cx="4679731" cy="1325563"/>
          </a:xfrm>
        </p:spPr>
        <p:txBody>
          <a:bodyPr>
            <a:noAutofit/>
          </a:bodyPr>
          <a:lstStyle/>
          <a:p>
            <a:r>
              <a:rPr lang="en-US" sz="4800" dirty="0" smtClean="0">
                <a:latin typeface="Permanent Marker" panose="02000000000000000000" pitchFamily="2" charset="0"/>
              </a:rPr>
              <a:t>Dr. Katherine Rowe, </a:t>
            </a:r>
            <a:r>
              <a:rPr lang="en-US" sz="3600" dirty="0" smtClean="0">
                <a:latin typeface="Permanent Marker" panose="02000000000000000000" pitchFamily="2" charset="0"/>
              </a:rPr>
              <a:t>MBBS, MD</a:t>
            </a:r>
            <a:r>
              <a:rPr lang="en-US" sz="4800" dirty="0" smtClean="0">
                <a:latin typeface="Permanent Marker" panose="02000000000000000000" pitchFamily="2" charset="0"/>
              </a:rPr>
              <a:t/>
            </a:r>
            <a:br>
              <a:rPr lang="en-US" sz="4800" dirty="0" smtClean="0">
                <a:latin typeface="Permanent Marker" panose="02000000000000000000" pitchFamily="2" charset="0"/>
              </a:rPr>
            </a:br>
            <a:r>
              <a:rPr lang="en-US" sz="3600" dirty="0" smtClean="0">
                <a:latin typeface="Permanent Marker" panose="02000000000000000000" pitchFamily="2" charset="0"/>
              </a:rPr>
              <a:t>U. of Melbourne Royal Children’s Hospital, Pediatrics</a:t>
            </a:r>
            <a:endParaRPr lang="en-US" sz="3600" dirty="0">
              <a:latin typeface="Permanent Marker" panose="02000000000000000000" pitchFamily="2"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02935" y="1372826"/>
            <a:ext cx="4635903" cy="4313083"/>
          </a:xfrm>
        </p:spPr>
      </p:pic>
      <p:pic>
        <p:nvPicPr>
          <p:cNvPr id="3074" name="Picture 2" descr="The Royal Children's Hospital Melbour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1" y="5028683"/>
            <a:ext cx="3619500" cy="6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05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algn="ctr"/>
            <a:r>
              <a:rPr lang="en-US" sz="4000" dirty="0">
                <a:latin typeface="Oswald" panose="00000500000000000000" pitchFamily="2" charset="0"/>
              </a:rPr>
              <a:t>Test-Retest Strategy</a:t>
            </a:r>
          </a:p>
        </p:txBody>
      </p:sp>
      <p:sp>
        <p:nvSpPr>
          <p:cNvPr id="93188" name="Rectangle 4"/>
          <p:cNvSpPr>
            <a:spLocks noChangeArrowheads="1"/>
          </p:cNvSpPr>
          <p:nvPr/>
        </p:nvSpPr>
        <p:spPr bwMode="auto">
          <a:xfrm>
            <a:off x="7026275" y="2393950"/>
            <a:ext cx="243840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pic>
        <p:nvPicPr>
          <p:cNvPr id="93189" name="Picture 5" descr="seca-54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75" y="2851150"/>
            <a:ext cx="1752600" cy="1493838"/>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2209800" y="3768725"/>
            <a:ext cx="165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Unicode MS" charset="0"/>
                <a:ea typeface="+mn-ea"/>
                <a:cs typeface="+mn-cs"/>
              </a:rPr>
              <a:t>Pre-testing</a:t>
            </a:r>
          </a:p>
        </p:txBody>
      </p:sp>
      <p:sp>
        <p:nvSpPr>
          <p:cNvPr id="93191" name="Line 7"/>
          <p:cNvSpPr>
            <a:spLocks noChangeShapeType="1"/>
          </p:cNvSpPr>
          <p:nvPr/>
        </p:nvSpPr>
        <p:spPr bwMode="auto">
          <a:xfrm>
            <a:off x="2835275" y="467995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93192" name="Line 8"/>
          <p:cNvSpPr>
            <a:spLocks noChangeShapeType="1"/>
          </p:cNvSpPr>
          <p:nvPr/>
        </p:nvSpPr>
        <p:spPr bwMode="auto">
          <a:xfrm flipV="1">
            <a:off x="2835275" y="445135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93193" name="Line 9"/>
          <p:cNvSpPr>
            <a:spLocks noChangeShapeType="1"/>
          </p:cNvSpPr>
          <p:nvPr/>
        </p:nvSpPr>
        <p:spPr bwMode="auto">
          <a:xfrm flipV="1">
            <a:off x="5349875" y="445135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93194" name="Line 10"/>
          <p:cNvSpPr>
            <a:spLocks noChangeShapeType="1"/>
          </p:cNvSpPr>
          <p:nvPr/>
        </p:nvSpPr>
        <p:spPr bwMode="auto">
          <a:xfrm flipV="1">
            <a:off x="8321675" y="445135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502020104020203"/>
              <a:ea typeface="+mn-ea"/>
              <a:cs typeface="+mn-cs"/>
            </a:endParaRPr>
          </a:p>
        </p:txBody>
      </p:sp>
      <p:sp>
        <p:nvSpPr>
          <p:cNvPr id="93195" name="Text Box 11"/>
          <p:cNvSpPr txBox="1">
            <a:spLocks noChangeArrowheads="1"/>
          </p:cNvSpPr>
          <p:nvPr/>
        </p:nvSpPr>
        <p:spPr bwMode="auto">
          <a:xfrm>
            <a:off x="6994578" y="5368926"/>
            <a:ext cx="25827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412437"/>
                </a:solidFill>
                <a:effectLst/>
                <a:uLnTx/>
                <a:uFillTx/>
                <a:latin typeface="Arial"/>
                <a:cs typeface="+mn-cs"/>
              </a:rPr>
              <a:t>“</a:t>
            </a:r>
            <a:r>
              <a:rPr kumimoji="0" lang="en-US" sz="2400" b="1" i="0" u="none" strike="noStrike" kern="1200" cap="none" spc="0" normalizeH="0" baseline="0" noProof="0">
                <a:ln>
                  <a:noFill/>
                </a:ln>
                <a:solidFill>
                  <a:srgbClr val="412437"/>
                </a:solidFill>
                <a:effectLst/>
                <a:uLnTx/>
                <a:uFillTx/>
                <a:latin typeface="Arial Unicode MS" charset="0"/>
                <a:ea typeface="+mn-ea"/>
                <a:cs typeface="+mn-cs"/>
              </a:rPr>
              <a:t>Post-Exertional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12437"/>
                </a:solidFill>
                <a:effectLst/>
                <a:uLnTx/>
                <a:uFillTx/>
                <a:latin typeface="Arial Unicode MS" charset="0"/>
                <a:ea typeface="+mn-ea"/>
                <a:cs typeface="+mn-cs"/>
              </a:rPr>
              <a:t>State</a:t>
            </a:r>
            <a:r>
              <a:rPr kumimoji="0" lang="ja-JP" altLang="en-US" sz="2400" b="1" i="0" u="none" strike="noStrike" kern="1200" cap="none" spc="0" normalizeH="0" baseline="0" noProof="0">
                <a:ln>
                  <a:noFill/>
                </a:ln>
                <a:solidFill>
                  <a:srgbClr val="412437"/>
                </a:solidFill>
                <a:effectLst/>
                <a:uLnTx/>
                <a:uFillTx/>
                <a:latin typeface="Arial"/>
                <a:cs typeface="+mn-cs"/>
              </a:rPr>
              <a:t>”</a:t>
            </a:r>
            <a:endParaRPr kumimoji="0" lang="en-US" sz="2400" b="1" i="0" u="none" strike="noStrike" kern="1200" cap="none" spc="0" normalizeH="0" baseline="0" noProof="0">
              <a:ln>
                <a:noFill/>
              </a:ln>
              <a:solidFill>
                <a:srgbClr val="412437"/>
              </a:solidFill>
              <a:effectLst/>
              <a:uLnTx/>
              <a:uFillTx/>
              <a:latin typeface="Arial Unicode MS" charset="0"/>
              <a:ea typeface="+mn-ea"/>
              <a:cs typeface="+mn-cs"/>
            </a:endParaRPr>
          </a:p>
        </p:txBody>
      </p:sp>
      <p:pic>
        <p:nvPicPr>
          <p:cNvPr id="93196" name="Picture 12" descr="seca-54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2851150"/>
            <a:ext cx="1752600" cy="1493838"/>
          </a:xfrm>
          <a:prstGeom prst="rect">
            <a:avLst/>
          </a:prstGeom>
          <a:noFill/>
          <a:extLst>
            <a:ext uri="{909E8E84-426E-40DD-AFC4-6F175D3DCCD1}">
              <a14:hiddenFill xmlns:a14="http://schemas.microsoft.com/office/drawing/2010/main">
                <a:solidFill>
                  <a:srgbClr val="FFFFFF"/>
                </a:solidFill>
              </a14:hiddenFill>
            </a:ext>
          </a:extLst>
        </p:spPr>
      </p:pic>
      <p:sp>
        <p:nvSpPr>
          <p:cNvPr id="93197" name="Text Box 13"/>
          <p:cNvSpPr txBox="1">
            <a:spLocks noChangeArrowheads="1"/>
          </p:cNvSpPr>
          <p:nvPr/>
        </p:nvSpPr>
        <p:spPr bwMode="auto">
          <a:xfrm>
            <a:off x="4876800" y="2362200"/>
            <a:ext cx="4148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Unicode MS" charset="0"/>
                <a:ea typeface="+mn-ea"/>
                <a:cs typeface="+mn-cs"/>
              </a:rPr>
              <a:t>Test 1                           Test 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87141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239A-A9C5-7A4C-8843-7F9F83FA0C45}"/>
              </a:ext>
            </a:extLst>
          </p:cNvPr>
          <p:cNvSpPr>
            <a:spLocks noGrp="1"/>
          </p:cNvSpPr>
          <p:nvPr>
            <p:ph type="title"/>
          </p:nvPr>
        </p:nvSpPr>
        <p:spPr/>
        <p:txBody>
          <a:bodyPr>
            <a:normAutofit/>
          </a:bodyPr>
          <a:lstStyle/>
          <a:p>
            <a:pPr algn="ctr"/>
            <a:r>
              <a:rPr lang="en-US" sz="4400" dirty="0">
                <a:latin typeface="Oswald" panose="00000500000000000000" pitchFamily="2" charset="0"/>
              </a:rPr>
              <a:t>2-Day CPET Symptoms</a:t>
            </a:r>
          </a:p>
        </p:txBody>
      </p:sp>
      <p:sp>
        <p:nvSpPr>
          <p:cNvPr id="3" name="Rectangle 2">
            <a:extLst>
              <a:ext uri="{FF2B5EF4-FFF2-40B4-BE49-F238E27FC236}">
                <a16:creationId xmlns:a16="http://schemas.microsoft.com/office/drawing/2014/main" id="{EE492113-3F95-B54D-986C-0A7E5DBE9C96}"/>
              </a:ext>
            </a:extLst>
          </p:cNvPr>
          <p:cNvSpPr/>
          <p:nvPr/>
        </p:nvSpPr>
        <p:spPr>
          <a:xfrm>
            <a:off x="1905000" y="1676401"/>
            <a:ext cx="8382000"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Average number of symptom categories, number of symptoms during the two-day cardiopulmonary exercise test and thereafter, and days to recover.</a:t>
            </a:r>
          </a:p>
        </p:txBody>
      </p:sp>
      <p:graphicFrame>
        <p:nvGraphicFramePr>
          <p:cNvPr id="4" name="Table 3">
            <a:extLst>
              <a:ext uri="{FF2B5EF4-FFF2-40B4-BE49-F238E27FC236}">
                <a16:creationId xmlns:a16="http://schemas.microsoft.com/office/drawing/2014/main" id="{22C77F95-9B71-C148-82C1-A5DFFFE77706}"/>
              </a:ext>
            </a:extLst>
          </p:cNvPr>
          <p:cNvGraphicFramePr>
            <a:graphicFrameLocks noGrp="1"/>
          </p:cNvGraphicFramePr>
          <p:nvPr/>
        </p:nvGraphicFramePr>
        <p:xfrm>
          <a:off x="21069300" y="7780338"/>
          <a:ext cx="16643350" cy="1612901"/>
        </p:xfrm>
        <a:graphic>
          <a:graphicData uri="http://schemas.openxmlformats.org/drawingml/2006/table">
            <a:tbl>
              <a:tblPr firstRow="1" firstCol="1" bandRow="1">
                <a:tableStyleId>{073A0DAA-6AF3-43AB-8588-CEC1D06C72B9}</a:tableStyleId>
              </a:tblPr>
              <a:tblGrid>
                <a:gridCol w="3328670">
                  <a:extLst>
                    <a:ext uri="{9D8B030D-6E8A-4147-A177-3AD203B41FA5}">
                      <a16:colId xmlns:a16="http://schemas.microsoft.com/office/drawing/2014/main" val="2041150158"/>
                    </a:ext>
                  </a:extLst>
                </a:gridCol>
                <a:gridCol w="3328670">
                  <a:extLst>
                    <a:ext uri="{9D8B030D-6E8A-4147-A177-3AD203B41FA5}">
                      <a16:colId xmlns:a16="http://schemas.microsoft.com/office/drawing/2014/main" val="1587234533"/>
                    </a:ext>
                  </a:extLst>
                </a:gridCol>
                <a:gridCol w="3328670">
                  <a:extLst>
                    <a:ext uri="{9D8B030D-6E8A-4147-A177-3AD203B41FA5}">
                      <a16:colId xmlns:a16="http://schemas.microsoft.com/office/drawing/2014/main" val="2171769091"/>
                    </a:ext>
                  </a:extLst>
                </a:gridCol>
                <a:gridCol w="3328670">
                  <a:extLst>
                    <a:ext uri="{9D8B030D-6E8A-4147-A177-3AD203B41FA5}">
                      <a16:colId xmlns:a16="http://schemas.microsoft.com/office/drawing/2014/main" val="554854733"/>
                    </a:ext>
                  </a:extLst>
                </a:gridCol>
                <a:gridCol w="3328670">
                  <a:extLst>
                    <a:ext uri="{9D8B030D-6E8A-4147-A177-3AD203B41FA5}">
                      <a16:colId xmlns:a16="http://schemas.microsoft.com/office/drawing/2014/main" val="3121833426"/>
                    </a:ext>
                  </a:extLst>
                </a:gridCol>
              </a:tblGrid>
              <a:tr h="70103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Group</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Symptom Categories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Two-day CPET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Thereafter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Days to Recover</a:t>
                      </a:r>
                    </a:p>
                  </a:txBody>
                  <a:tcPr marL="68582" marR="68582" marT="0" marB="0" anchor="ctr"/>
                </a:tc>
                <a:extLst>
                  <a:ext uri="{0D108BD9-81ED-4DB2-BD59-A6C34878D82A}">
                    <a16:rowId xmlns:a16="http://schemas.microsoft.com/office/drawing/2014/main" val="3248397934"/>
                  </a:ext>
                </a:extLst>
              </a:tr>
              <a:tr h="452842">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ME/CFS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8.55 ± 3.36</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15.35 ± 7.70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4.98 ± 2.77</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4.5 days*</a:t>
                      </a:r>
                    </a:p>
                  </a:txBody>
                  <a:tcPr marL="68582" marR="68582" marT="0" marB="0" anchor="ctr"/>
                </a:tc>
                <a:extLst>
                  <a:ext uri="{0D108BD9-81ED-4DB2-BD59-A6C34878D82A}">
                    <a16:rowId xmlns:a16="http://schemas.microsoft.com/office/drawing/2014/main" val="2784789077"/>
                  </a:ext>
                </a:extLst>
              </a:tr>
              <a:tr h="45901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Control</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2.60 ± 2.58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5.50 ± 1.78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1 days</a:t>
                      </a:r>
                    </a:p>
                  </a:txBody>
                  <a:tcPr marL="68582" marR="68582" marT="0" marB="0" anchor="ctr"/>
                </a:tc>
                <a:extLst>
                  <a:ext uri="{0D108BD9-81ED-4DB2-BD59-A6C34878D82A}">
                    <a16:rowId xmlns:a16="http://schemas.microsoft.com/office/drawing/2014/main" val="2663429597"/>
                  </a:ext>
                </a:extLst>
              </a:tr>
            </a:tbl>
          </a:graphicData>
        </a:graphic>
      </p:graphicFrame>
      <p:graphicFrame>
        <p:nvGraphicFramePr>
          <p:cNvPr id="5" name="Table 4">
            <a:extLst>
              <a:ext uri="{FF2B5EF4-FFF2-40B4-BE49-F238E27FC236}">
                <a16:creationId xmlns:a16="http://schemas.microsoft.com/office/drawing/2014/main" id="{82103512-0292-8545-8052-165245E17188}"/>
              </a:ext>
            </a:extLst>
          </p:cNvPr>
          <p:cNvGraphicFramePr>
            <a:graphicFrameLocks noGrp="1"/>
          </p:cNvGraphicFramePr>
          <p:nvPr/>
        </p:nvGraphicFramePr>
        <p:xfrm>
          <a:off x="21221700" y="7932738"/>
          <a:ext cx="16643350" cy="1612901"/>
        </p:xfrm>
        <a:graphic>
          <a:graphicData uri="http://schemas.openxmlformats.org/drawingml/2006/table">
            <a:tbl>
              <a:tblPr firstRow="1" firstCol="1" bandRow="1">
                <a:tableStyleId>{073A0DAA-6AF3-43AB-8588-CEC1D06C72B9}</a:tableStyleId>
              </a:tblPr>
              <a:tblGrid>
                <a:gridCol w="3328670">
                  <a:extLst>
                    <a:ext uri="{9D8B030D-6E8A-4147-A177-3AD203B41FA5}">
                      <a16:colId xmlns:a16="http://schemas.microsoft.com/office/drawing/2014/main" val="2041150158"/>
                    </a:ext>
                  </a:extLst>
                </a:gridCol>
                <a:gridCol w="3328670">
                  <a:extLst>
                    <a:ext uri="{9D8B030D-6E8A-4147-A177-3AD203B41FA5}">
                      <a16:colId xmlns:a16="http://schemas.microsoft.com/office/drawing/2014/main" val="1587234533"/>
                    </a:ext>
                  </a:extLst>
                </a:gridCol>
                <a:gridCol w="3328670">
                  <a:extLst>
                    <a:ext uri="{9D8B030D-6E8A-4147-A177-3AD203B41FA5}">
                      <a16:colId xmlns:a16="http://schemas.microsoft.com/office/drawing/2014/main" val="2171769091"/>
                    </a:ext>
                  </a:extLst>
                </a:gridCol>
                <a:gridCol w="3328670">
                  <a:extLst>
                    <a:ext uri="{9D8B030D-6E8A-4147-A177-3AD203B41FA5}">
                      <a16:colId xmlns:a16="http://schemas.microsoft.com/office/drawing/2014/main" val="554854733"/>
                    </a:ext>
                  </a:extLst>
                </a:gridCol>
                <a:gridCol w="3328670">
                  <a:extLst>
                    <a:ext uri="{9D8B030D-6E8A-4147-A177-3AD203B41FA5}">
                      <a16:colId xmlns:a16="http://schemas.microsoft.com/office/drawing/2014/main" val="3121833426"/>
                    </a:ext>
                  </a:extLst>
                </a:gridCol>
              </a:tblGrid>
              <a:tr h="70103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Group</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Symptom Categories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Two-day CPET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Thereafter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Days to Recover</a:t>
                      </a:r>
                    </a:p>
                  </a:txBody>
                  <a:tcPr marL="68582" marR="68582" marT="0" marB="0" anchor="ctr"/>
                </a:tc>
                <a:extLst>
                  <a:ext uri="{0D108BD9-81ED-4DB2-BD59-A6C34878D82A}">
                    <a16:rowId xmlns:a16="http://schemas.microsoft.com/office/drawing/2014/main" val="3248397934"/>
                  </a:ext>
                </a:extLst>
              </a:tr>
              <a:tr h="452842">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ME/CFS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8.55 ± 3.36</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15.35 ± 7.70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4.98 ± 2.77</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4.5 days*</a:t>
                      </a:r>
                    </a:p>
                  </a:txBody>
                  <a:tcPr marL="68582" marR="68582" marT="0" marB="0" anchor="ctr"/>
                </a:tc>
                <a:extLst>
                  <a:ext uri="{0D108BD9-81ED-4DB2-BD59-A6C34878D82A}">
                    <a16:rowId xmlns:a16="http://schemas.microsoft.com/office/drawing/2014/main" val="2784789077"/>
                  </a:ext>
                </a:extLst>
              </a:tr>
              <a:tr h="45901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Control</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2.60 ± 2.58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5.50 ± 1.78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1 days</a:t>
                      </a:r>
                    </a:p>
                  </a:txBody>
                  <a:tcPr marL="68582" marR="68582" marT="0" marB="0" anchor="ctr"/>
                </a:tc>
                <a:extLst>
                  <a:ext uri="{0D108BD9-81ED-4DB2-BD59-A6C34878D82A}">
                    <a16:rowId xmlns:a16="http://schemas.microsoft.com/office/drawing/2014/main" val="2663429597"/>
                  </a:ext>
                </a:extLst>
              </a:tr>
            </a:tbl>
          </a:graphicData>
        </a:graphic>
      </p:graphicFrame>
      <p:graphicFrame>
        <p:nvGraphicFramePr>
          <p:cNvPr id="6" name="Table 5">
            <a:extLst>
              <a:ext uri="{FF2B5EF4-FFF2-40B4-BE49-F238E27FC236}">
                <a16:creationId xmlns:a16="http://schemas.microsoft.com/office/drawing/2014/main" id="{069A761D-1D17-D848-AD36-DC28FDD452F8}"/>
              </a:ext>
            </a:extLst>
          </p:cNvPr>
          <p:cNvGraphicFramePr>
            <a:graphicFrameLocks noGrp="1"/>
          </p:cNvGraphicFramePr>
          <p:nvPr>
            <p:extLst/>
          </p:nvPr>
        </p:nvGraphicFramePr>
        <p:xfrm>
          <a:off x="1714500" y="2438401"/>
          <a:ext cx="8763000" cy="2438399"/>
        </p:xfrm>
        <a:graphic>
          <a:graphicData uri="http://schemas.openxmlformats.org/drawingml/2006/table">
            <a:tbl>
              <a:tblPr firstRow="1" firstCol="1" bandRow="1">
                <a:tableStyleId>{073A0DAA-6AF3-43AB-8588-CEC1D06C72B9}</a:tableStyleId>
              </a:tblPr>
              <a:tblGrid>
                <a:gridCol w="1752600">
                  <a:extLst>
                    <a:ext uri="{9D8B030D-6E8A-4147-A177-3AD203B41FA5}">
                      <a16:colId xmlns:a16="http://schemas.microsoft.com/office/drawing/2014/main" val="3598434701"/>
                    </a:ext>
                  </a:extLst>
                </a:gridCol>
                <a:gridCol w="1752600">
                  <a:extLst>
                    <a:ext uri="{9D8B030D-6E8A-4147-A177-3AD203B41FA5}">
                      <a16:colId xmlns:a16="http://schemas.microsoft.com/office/drawing/2014/main" val="2207826940"/>
                    </a:ext>
                  </a:extLst>
                </a:gridCol>
                <a:gridCol w="1752600">
                  <a:extLst>
                    <a:ext uri="{9D8B030D-6E8A-4147-A177-3AD203B41FA5}">
                      <a16:colId xmlns:a16="http://schemas.microsoft.com/office/drawing/2014/main" val="1714451046"/>
                    </a:ext>
                  </a:extLst>
                </a:gridCol>
                <a:gridCol w="1752600">
                  <a:extLst>
                    <a:ext uri="{9D8B030D-6E8A-4147-A177-3AD203B41FA5}">
                      <a16:colId xmlns:a16="http://schemas.microsoft.com/office/drawing/2014/main" val="3578016910"/>
                    </a:ext>
                  </a:extLst>
                </a:gridCol>
                <a:gridCol w="1752600">
                  <a:extLst>
                    <a:ext uri="{9D8B030D-6E8A-4147-A177-3AD203B41FA5}">
                      <a16:colId xmlns:a16="http://schemas.microsoft.com/office/drawing/2014/main" val="904953746"/>
                    </a:ext>
                  </a:extLst>
                </a:gridCol>
              </a:tblGrid>
              <a:tr h="1521373">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Group</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Symptom Categories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Two-day CPET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Thereafter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Days to Recover</a:t>
                      </a:r>
                    </a:p>
                  </a:txBody>
                  <a:tcPr marL="68582" marR="68582" marT="0" marB="0" anchor="ctr"/>
                </a:tc>
                <a:extLst>
                  <a:ext uri="{0D108BD9-81ED-4DB2-BD59-A6C34878D82A}">
                    <a16:rowId xmlns:a16="http://schemas.microsoft.com/office/drawing/2014/main" val="593004725"/>
                  </a:ext>
                </a:extLst>
              </a:tr>
              <a:tr h="458513">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ME/CFS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9 ± 3</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15 ± 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5 ± 3</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4.5 days*</a:t>
                      </a:r>
                    </a:p>
                  </a:txBody>
                  <a:tcPr marL="68582" marR="68582" marT="0" marB="0" anchor="ctr"/>
                </a:tc>
                <a:extLst>
                  <a:ext uri="{0D108BD9-81ED-4DB2-BD59-A6C34878D82A}">
                    <a16:rowId xmlns:a16="http://schemas.microsoft.com/office/drawing/2014/main" val="93560824"/>
                  </a:ext>
                </a:extLst>
              </a:tr>
              <a:tr h="458513">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Control</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3 ± 3</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6 ± 2</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1 days</a:t>
                      </a:r>
                    </a:p>
                  </a:txBody>
                  <a:tcPr marL="68582" marR="68582" marT="0" marB="0" anchor="ctr"/>
                </a:tc>
                <a:extLst>
                  <a:ext uri="{0D108BD9-81ED-4DB2-BD59-A6C34878D82A}">
                    <a16:rowId xmlns:a16="http://schemas.microsoft.com/office/drawing/2014/main" val="2671183805"/>
                  </a:ext>
                </a:extLst>
              </a:tr>
            </a:tbl>
          </a:graphicData>
        </a:graphic>
      </p:graphicFrame>
      <p:sp>
        <p:nvSpPr>
          <p:cNvPr id="9" name="Rectangle 8"/>
          <p:cNvSpPr/>
          <p:nvPr/>
        </p:nvSpPr>
        <p:spPr>
          <a:xfrm>
            <a:off x="3841955" y="5029200"/>
            <a:ext cx="4572000" cy="156966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w Cen MT" panose="020B0502020104020203"/>
                <a:ea typeface="+mn-ea"/>
                <a:cs typeface="+mn-cs"/>
              </a:rPr>
              <a:t>Fast Recovery PEM</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w Cen MT" panose="020B0502020104020203"/>
                <a:ea typeface="+mn-ea"/>
                <a:cs typeface="+mn-cs"/>
              </a:rPr>
              <a:t>49% took 4.5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w Cen MT" panose="020B0502020104020203"/>
                <a:ea typeface="+mn-ea"/>
                <a:cs typeface="+mn-cs"/>
              </a:rPr>
              <a:t>Slow Recovery PEM</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w Cen MT" panose="020B0502020104020203"/>
                <a:ea typeface="+mn-ea"/>
                <a:cs typeface="+mn-cs"/>
              </a:rPr>
              <a:t>51% longer than 7 days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2045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239A-A9C5-7A4C-8843-7F9F83FA0C45}"/>
              </a:ext>
            </a:extLst>
          </p:cNvPr>
          <p:cNvSpPr>
            <a:spLocks noGrp="1"/>
          </p:cNvSpPr>
          <p:nvPr>
            <p:ph type="title"/>
          </p:nvPr>
        </p:nvSpPr>
        <p:spPr>
          <a:xfrm>
            <a:off x="510580" y="535668"/>
            <a:ext cx="11029616" cy="988332"/>
          </a:xfrm>
        </p:spPr>
        <p:txBody>
          <a:bodyPr>
            <a:normAutofit/>
          </a:bodyPr>
          <a:lstStyle/>
          <a:p>
            <a:pPr algn="ctr"/>
            <a:r>
              <a:rPr lang="en-US" sz="4400" dirty="0">
                <a:latin typeface="Oswald" panose="00000500000000000000" pitchFamily="2" charset="0"/>
              </a:rPr>
              <a:t>2-Day CPET Timepoints</a:t>
            </a:r>
          </a:p>
        </p:txBody>
      </p:sp>
      <p:graphicFrame>
        <p:nvGraphicFramePr>
          <p:cNvPr id="4" name="Table 3">
            <a:extLst>
              <a:ext uri="{FF2B5EF4-FFF2-40B4-BE49-F238E27FC236}">
                <a16:creationId xmlns:a16="http://schemas.microsoft.com/office/drawing/2014/main" id="{22C77F95-9B71-C148-82C1-A5DFFFE77706}"/>
              </a:ext>
            </a:extLst>
          </p:cNvPr>
          <p:cNvGraphicFramePr>
            <a:graphicFrameLocks noGrp="1"/>
          </p:cNvGraphicFramePr>
          <p:nvPr/>
        </p:nvGraphicFramePr>
        <p:xfrm>
          <a:off x="21069300" y="7780338"/>
          <a:ext cx="16643350" cy="1612901"/>
        </p:xfrm>
        <a:graphic>
          <a:graphicData uri="http://schemas.openxmlformats.org/drawingml/2006/table">
            <a:tbl>
              <a:tblPr firstRow="1" firstCol="1" bandRow="1">
                <a:tableStyleId>{073A0DAA-6AF3-43AB-8588-CEC1D06C72B9}</a:tableStyleId>
              </a:tblPr>
              <a:tblGrid>
                <a:gridCol w="3328670">
                  <a:extLst>
                    <a:ext uri="{9D8B030D-6E8A-4147-A177-3AD203B41FA5}">
                      <a16:colId xmlns:a16="http://schemas.microsoft.com/office/drawing/2014/main" val="2041150158"/>
                    </a:ext>
                  </a:extLst>
                </a:gridCol>
                <a:gridCol w="3328670">
                  <a:extLst>
                    <a:ext uri="{9D8B030D-6E8A-4147-A177-3AD203B41FA5}">
                      <a16:colId xmlns:a16="http://schemas.microsoft.com/office/drawing/2014/main" val="1587234533"/>
                    </a:ext>
                  </a:extLst>
                </a:gridCol>
                <a:gridCol w="3328670">
                  <a:extLst>
                    <a:ext uri="{9D8B030D-6E8A-4147-A177-3AD203B41FA5}">
                      <a16:colId xmlns:a16="http://schemas.microsoft.com/office/drawing/2014/main" val="2171769091"/>
                    </a:ext>
                  </a:extLst>
                </a:gridCol>
                <a:gridCol w="3328670">
                  <a:extLst>
                    <a:ext uri="{9D8B030D-6E8A-4147-A177-3AD203B41FA5}">
                      <a16:colId xmlns:a16="http://schemas.microsoft.com/office/drawing/2014/main" val="554854733"/>
                    </a:ext>
                  </a:extLst>
                </a:gridCol>
                <a:gridCol w="3328670">
                  <a:extLst>
                    <a:ext uri="{9D8B030D-6E8A-4147-A177-3AD203B41FA5}">
                      <a16:colId xmlns:a16="http://schemas.microsoft.com/office/drawing/2014/main" val="3121833426"/>
                    </a:ext>
                  </a:extLst>
                </a:gridCol>
              </a:tblGrid>
              <a:tr h="70103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Group</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Symptom Categories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Two-day CPET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Thereafter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Days to Recover</a:t>
                      </a:r>
                    </a:p>
                  </a:txBody>
                  <a:tcPr marL="68582" marR="68582" marT="0" marB="0" anchor="ctr"/>
                </a:tc>
                <a:extLst>
                  <a:ext uri="{0D108BD9-81ED-4DB2-BD59-A6C34878D82A}">
                    <a16:rowId xmlns:a16="http://schemas.microsoft.com/office/drawing/2014/main" val="3248397934"/>
                  </a:ext>
                </a:extLst>
              </a:tr>
              <a:tr h="452842">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ME/CFS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8.55 ± 3.36</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15.35 ± 7.70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4.98 ± 2.77</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4.5 days*</a:t>
                      </a:r>
                    </a:p>
                  </a:txBody>
                  <a:tcPr marL="68582" marR="68582" marT="0" marB="0" anchor="ctr"/>
                </a:tc>
                <a:extLst>
                  <a:ext uri="{0D108BD9-81ED-4DB2-BD59-A6C34878D82A}">
                    <a16:rowId xmlns:a16="http://schemas.microsoft.com/office/drawing/2014/main" val="2784789077"/>
                  </a:ext>
                </a:extLst>
              </a:tr>
              <a:tr h="45901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Control</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2.60 ± 2.58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5.50 ± 1.78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1 days</a:t>
                      </a:r>
                    </a:p>
                  </a:txBody>
                  <a:tcPr marL="68582" marR="68582" marT="0" marB="0" anchor="ctr"/>
                </a:tc>
                <a:extLst>
                  <a:ext uri="{0D108BD9-81ED-4DB2-BD59-A6C34878D82A}">
                    <a16:rowId xmlns:a16="http://schemas.microsoft.com/office/drawing/2014/main" val="2663429597"/>
                  </a:ext>
                </a:extLst>
              </a:tr>
            </a:tbl>
          </a:graphicData>
        </a:graphic>
      </p:graphicFrame>
      <p:graphicFrame>
        <p:nvGraphicFramePr>
          <p:cNvPr id="5" name="Table 4">
            <a:extLst>
              <a:ext uri="{FF2B5EF4-FFF2-40B4-BE49-F238E27FC236}">
                <a16:creationId xmlns:a16="http://schemas.microsoft.com/office/drawing/2014/main" id="{82103512-0292-8545-8052-165245E17188}"/>
              </a:ext>
            </a:extLst>
          </p:cNvPr>
          <p:cNvGraphicFramePr>
            <a:graphicFrameLocks noGrp="1"/>
          </p:cNvGraphicFramePr>
          <p:nvPr/>
        </p:nvGraphicFramePr>
        <p:xfrm>
          <a:off x="21221700" y="7932738"/>
          <a:ext cx="16643350" cy="1612901"/>
        </p:xfrm>
        <a:graphic>
          <a:graphicData uri="http://schemas.openxmlformats.org/drawingml/2006/table">
            <a:tbl>
              <a:tblPr firstRow="1" firstCol="1" bandRow="1">
                <a:tableStyleId>{073A0DAA-6AF3-43AB-8588-CEC1D06C72B9}</a:tableStyleId>
              </a:tblPr>
              <a:tblGrid>
                <a:gridCol w="3328670">
                  <a:extLst>
                    <a:ext uri="{9D8B030D-6E8A-4147-A177-3AD203B41FA5}">
                      <a16:colId xmlns:a16="http://schemas.microsoft.com/office/drawing/2014/main" val="2041150158"/>
                    </a:ext>
                  </a:extLst>
                </a:gridCol>
                <a:gridCol w="3328670">
                  <a:extLst>
                    <a:ext uri="{9D8B030D-6E8A-4147-A177-3AD203B41FA5}">
                      <a16:colId xmlns:a16="http://schemas.microsoft.com/office/drawing/2014/main" val="1587234533"/>
                    </a:ext>
                  </a:extLst>
                </a:gridCol>
                <a:gridCol w="3328670">
                  <a:extLst>
                    <a:ext uri="{9D8B030D-6E8A-4147-A177-3AD203B41FA5}">
                      <a16:colId xmlns:a16="http://schemas.microsoft.com/office/drawing/2014/main" val="2171769091"/>
                    </a:ext>
                  </a:extLst>
                </a:gridCol>
                <a:gridCol w="3328670">
                  <a:extLst>
                    <a:ext uri="{9D8B030D-6E8A-4147-A177-3AD203B41FA5}">
                      <a16:colId xmlns:a16="http://schemas.microsoft.com/office/drawing/2014/main" val="554854733"/>
                    </a:ext>
                  </a:extLst>
                </a:gridCol>
                <a:gridCol w="3328670">
                  <a:extLst>
                    <a:ext uri="{9D8B030D-6E8A-4147-A177-3AD203B41FA5}">
                      <a16:colId xmlns:a16="http://schemas.microsoft.com/office/drawing/2014/main" val="3121833426"/>
                    </a:ext>
                  </a:extLst>
                </a:gridCol>
              </a:tblGrid>
              <a:tr h="70103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Group</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Symptom Categories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Two-day CPET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Thereafter Symptoms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Days to Recover</a:t>
                      </a:r>
                    </a:p>
                  </a:txBody>
                  <a:tcPr marL="68582" marR="68582" marT="0" marB="0" anchor="ctr"/>
                </a:tc>
                <a:extLst>
                  <a:ext uri="{0D108BD9-81ED-4DB2-BD59-A6C34878D82A}">
                    <a16:rowId xmlns:a16="http://schemas.microsoft.com/office/drawing/2014/main" val="3248397934"/>
                  </a:ext>
                </a:extLst>
              </a:tr>
              <a:tr h="452842">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ME/CFS</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8.55 ± 3.36</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15.35 ± 7.70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4.98 ± 2.77</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4.5 days*</a:t>
                      </a:r>
                    </a:p>
                  </a:txBody>
                  <a:tcPr marL="68582" marR="68582" marT="0" marB="0" anchor="ctr"/>
                </a:tc>
                <a:extLst>
                  <a:ext uri="{0D108BD9-81ED-4DB2-BD59-A6C34878D82A}">
                    <a16:rowId xmlns:a16="http://schemas.microsoft.com/office/drawing/2014/main" val="2784789077"/>
                  </a:ext>
                </a:extLst>
              </a:tr>
              <a:tr h="459019">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Control</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2.60 ± 2.58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5.50 ± 1.78</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cs typeface="Arial" panose="020B0604020202020204" pitchFamily="34" charset="0"/>
                        </a:rPr>
                        <a:t>0</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marL="0" marR="0" algn="ctr">
                        <a:spcBef>
                          <a:spcPts val="0"/>
                        </a:spcBef>
                        <a:spcAft>
                          <a:spcPts val="0"/>
                        </a:spcAft>
                      </a:pPr>
                      <a:r>
                        <a:rPr lang="en-US" sz="2300" dirty="0">
                          <a:effectLst/>
                          <a:latin typeface="Arial" panose="020B0604020202020204" pitchFamily="34" charset="0"/>
                          <a:ea typeface="Times New Roman" panose="02020603050405020304" pitchFamily="18" charset="0"/>
                          <a:cs typeface="Arial" panose="020B0604020202020204" pitchFamily="34" charset="0"/>
                        </a:rPr>
                        <a:t>1 days</a:t>
                      </a:r>
                    </a:p>
                  </a:txBody>
                  <a:tcPr marL="68582" marR="68582" marT="0" marB="0" anchor="ctr"/>
                </a:tc>
                <a:extLst>
                  <a:ext uri="{0D108BD9-81ED-4DB2-BD59-A6C34878D82A}">
                    <a16:rowId xmlns:a16="http://schemas.microsoft.com/office/drawing/2014/main" val="2663429597"/>
                  </a:ext>
                </a:extLst>
              </a:tr>
            </a:tbl>
          </a:graphicData>
        </a:graphic>
      </p:graphicFrame>
      <p:sp>
        <p:nvSpPr>
          <p:cNvPr id="8" name="Rectangle 7">
            <a:extLst>
              <a:ext uri="{FF2B5EF4-FFF2-40B4-BE49-F238E27FC236}">
                <a16:creationId xmlns:a16="http://schemas.microsoft.com/office/drawing/2014/main" id="{33B5E7C5-3B7D-BE42-A678-1BF777BA267D}"/>
              </a:ext>
            </a:extLst>
          </p:cNvPr>
          <p:cNvSpPr/>
          <p:nvPr/>
        </p:nvSpPr>
        <p:spPr>
          <a:xfrm>
            <a:off x="2590800" y="1524000"/>
            <a:ext cx="731520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T1</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Immediately after the first exercise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E2E8E4">
                    <a:lumMod val="50000"/>
                  </a:srgbClr>
                </a:solidFill>
                <a:effectLst/>
                <a:uLnTx/>
                <a:uFillTx/>
                <a:latin typeface="Arial" panose="020B0604020202020204" pitchFamily="34" charset="0"/>
                <a:ea typeface="+mn-ea"/>
                <a:cs typeface="+mn-cs"/>
              </a:rPr>
              <a:t>T2</a:t>
            </a:r>
            <a:r>
              <a:rPr kumimoji="0" lang="en-US" altLang="en-US" sz="2800" b="0" i="0" u="none" strike="noStrike" kern="1200" cap="none" spc="0" normalizeH="0" baseline="0" noProof="0" dirty="0">
                <a:ln>
                  <a:noFill/>
                </a:ln>
                <a:solidFill>
                  <a:srgbClr val="E2E8E4">
                    <a:lumMod val="50000"/>
                  </a:srgbClr>
                </a:solidFill>
                <a:effectLst/>
                <a:uLnTx/>
                <a:uFillTx/>
                <a:latin typeface="Arial" panose="020B0604020202020204" pitchFamily="34" charset="0"/>
                <a:ea typeface="+mn-ea"/>
                <a:cs typeface="+mn-cs"/>
              </a:rPr>
              <a:t>: 24 hours after the first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BA7FA6">
                    <a:lumMod val="60000"/>
                    <a:lumOff val="40000"/>
                  </a:srgbClr>
                </a:solidFill>
                <a:effectLst/>
                <a:uLnTx/>
                <a:uFillTx/>
                <a:latin typeface="Arial" panose="020B0604020202020204" pitchFamily="34" charset="0"/>
                <a:ea typeface="+mn-ea"/>
                <a:cs typeface="+mn-cs"/>
              </a:rPr>
              <a:t>T3</a:t>
            </a:r>
            <a:r>
              <a:rPr kumimoji="0" lang="en-US" altLang="en-US" sz="2800" b="0" i="0" u="none" strike="noStrike" kern="1200" cap="none" spc="0" normalizeH="0" baseline="0" noProof="0" dirty="0">
                <a:ln>
                  <a:noFill/>
                </a:ln>
                <a:solidFill>
                  <a:srgbClr val="BA7FA6">
                    <a:lumMod val="60000"/>
                    <a:lumOff val="40000"/>
                  </a:srgbClr>
                </a:solidFill>
                <a:effectLst/>
                <a:uLnTx/>
                <a:uFillTx/>
                <a:latin typeface="Arial" panose="020B0604020202020204" pitchFamily="34" charset="0"/>
                <a:ea typeface="+mn-ea"/>
                <a:cs typeface="+mn-cs"/>
              </a:rPr>
              <a:t>: Immediately after the second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BA7FA6">
                    <a:lumMod val="50000"/>
                  </a:srgbClr>
                </a:solidFill>
                <a:effectLst/>
                <a:uLnTx/>
                <a:uFillTx/>
                <a:latin typeface="Arial" panose="020B0604020202020204" pitchFamily="34" charset="0"/>
                <a:ea typeface="+mn-ea"/>
                <a:cs typeface="+mn-cs"/>
              </a:rPr>
              <a:t>T4</a:t>
            </a:r>
            <a:r>
              <a:rPr kumimoji="0" lang="en-US" altLang="en-US" sz="2800" b="0" i="0" u="none" strike="noStrike" kern="1200" cap="none" spc="0" normalizeH="0" baseline="0" noProof="0" dirty="0">
                <a:ln>
                  <a:noFill/>
                </a:ln>
                <a:solidFill>
                  <a:srgbClr val="BA7FA6">
                    <a:lumMod val="50000"/>
                  </a:srgbClr>
                </a:solidFill>
                <a:effectLst/>
                <a:uLnTx/>
                <a:uFillTx/>
                <a:latin typeface="Arial" panose="020B0604020202020204" pitchFamily="34" charset="0"/>
                <a:ea typeface="+mn-ea"/>
                <a:cs typeface="+mn-cs"/>
              </a:rPr>
              <a:t>: 24 hours after the second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mn-cs"/>
              </a:rPr>
              <a:t>T5</a:t>
            </a:r>
            <a:r>
              <a:rPr kumimoji="0" lang="en-US" altLang="en-US" sz="2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mn-cs"/>
              </a:rPr>
              <a:t>: A week after the CPETs</a:t>
            </a:r>
            <a:endParaRPr kumimoji="0" lang="en-US" sz="2800" b="0" i="0" u="none" strike="noStrike" kern="1200" cap="none" spc="0" normalizeH="0" baseline="0" noProof="0" dirty="0">
              <a:ln>
                <a:noFill/>
              </a:ln>
              <a:solidFill>
                <a:srgbClr val="000000">
                  <a:lumMod val="75000"/>
                  <a:lumOff val="25000"/>
                </a:srgbClr>
              </a:solidFill>
              <a:effectLst/>
              <a:uLnTx/>
              <a:uFillTx/>
              <a:latin typeface="Tw Cen MT" panose="020B0502020104020203"/>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6614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E3E71D6-F0D0-9945-9DD4-69A3E8B6CFE6}"/>
              </a:ext>
            </a:extLst>
          </p:cNvPr>
          <p:cNvGraphicFramePr/>
          <p:nvPr/>
        </p:nvGraphicFramePr>
        <p:xfrm>
          <a:off x="22834467" y="12153861"/>
          <a:ext cx="13069887" cy="4438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AF2AF75-C961-AD43-8CCD-7683FFE46B0B}"/>
              </a:ext>
            </a:extLst>
          </p:cNvPr>
          <p:cNvGraphicFramePr/>
          <p:nvPr/>
        </p:nvGraphicFramePr>
        <p:xfrm>
          <a:off x="22837578" y="16871950"/>
          <a:ext cx="13066776"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8D61408-F03C-6345-BE92-EE6C454EFD43}"/>
              </a:ext>
            </a:extLst>
          </p:cNvPr>
          <p:cNvGraphicFramePr/>
          <p:nvPr>
            <p:extLst>
              <p:ext uri="{D42A27DB-BD31-4B8C-83A1-F6EECF244321}">
                <p14:modId xmlns:p14="http://schemas.microsoft.com/office/powerpoint/2010/main" val="3955274169"/>
              </p:ext>
            </p:extLst>
          </p:nvPr>
        </p:nvGraphicFramePr>
        <p:xfrm>
          <a:off x="2057400" y="0"/>
          <a:ext cx="9144000" cy="3581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AC7F4E0F-0E8D-124C-B1A2-F38733DF3B6C}"/>
              </a:ext>
            </a:extLst>
          </p:cNvPr>
          <p:cNvGraphicFramePr/>
          <p:nvPr>
            <p:extLst>
              <p:ext uri="{D42A27DB-BD31-4B8C-83A1-F6EECF244321}">
                <p14:modId xmlns:p14="http://schemas.microsoft.com/office/powerpoint/2010/main" val="2727811713"/>
              </p:ext>
            </p:extLst>
          </p:nvPr>
        </p:nvGraphicFramePr>
        <p:xfrm>
          <a:off x="2057400" y="3581400"/>
          <a:ext cx="9144000" cy="3276600"/>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943768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5D10BD5-35A3-D847-8627-775317E61F79}"/>
              </a:ext>
            </a:extLst>
          </p:cNvPr>
          <p:cNvGraphicFramePr/>
          <p:nvPr/>
        </p:nvGraphicFramePr>
        <p:xfrm>
          <a:off x="22896685" y="21757285"/>
          <a:ext cx="13066776"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1D5EB961-5E13-9E42-BF77-BDE1D2C3729F}"/>
              </a:ext>
            </a:extLst>
          </p:cNvPr>
          <p:cNvGraphicFramePr/>
          <p:nvPr/>
        </p:nvGraphicFramePr>
        <p:xfrm>
          <a:off x="23049085" y="21909685"/>
          <a:ext cx="13066776"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3D05820-F288-7C46-BDCE-46C918A2008F}"/>
              </a:ext>
            </a:extLst>
          </p:cNvPr>
          <p:cNvGraphicFramePr/>
          <p:nvPr/>
        </p:nvGraphicFramePr>
        <p:xfrm>
          <a:off x="23201485" y="22062085"/>
          <a:ext cx="13066776"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71E31F8-1F6E-4B46-B3B2-21CB21D083AC}"/>
              </a:ext>
            </a:extLst>
          </p:cNvPr>
          <p:cNvGraphicFramePr/>
          <p:nvPr>
            <p:extLst/>
          </p:nvPr>
        </p:nvGraphicFramePr>
        <p:xfrm>
          <a:off x="23353885" y="22214485"/>
          <a:ext cx="13066776"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387F938C-ECA3-AB4E-857F-8ADD614FB88B}"/>
              </a:ext>
            </a:extLst>
          </p:cNvPr>
          <p:cNvGraphicFramePr/>
          <p:nvPr>
            <p:extLst/>
          </p:nvPr>
        </p:nvGraphicFramePr>
        <p:xfrm>
          <a:off x="23506285" y="22366885"/>
          <a:ext cx="13066776" cy="45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F877E9F9-51CE-224E-8F3F-73E28401DAB8}"/>
              </a:ext>
            </a:extLst>
          </p:cNvPr>
          <p:cNvGraphicFramePr/>
          <p:nvPr/>
        </p:nvGraphicFramePr>
        <p:xfrm>
          <a:off x="23658685" y="22519285"/>
          <a:ext cx="13066776" cy="457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3F502DFA-EA63-E041-A254-AE0FB6EB62FD}"/>
              </a:ext>
            </a:extLst>
          </p:cNvPr>
          <p:cNvGraphicFramePr/>
          <p:nvPr/>
        </p:nvGraphicFramePr>
        <p:xfrm>
          <a:off x="23811085" y="22671685"/>
          <a:ext cx="13066776" cy="457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FFC67CB4-C251-124D-8350-01BD1E539252}"/>
              </a:ext>
            </a:extLst>
          </p:cNvPr>
          <p:cNvGraphicFramePr/>
          <p:nvPr>
            <p:extLst/>
          </p:nvPr>
        </p:nvGraphicFramePr>
        <p:xfrm>
          <a:off x="22891524" y="21757285"/>
          <a:ext cx="13066776" cy="4572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a:extLst>
              <a:ext uri="{FF2B5EF4-FFF2-40B4-BE49-F238E27FC236}">
                <a16:creationId xmlns:a16="http://schemas.microsoft.com/office/drawing/2014/main" id="{83CA0540-4197-CB4E-9EFB-08E0ED672B59}"/>
              </a:ext>
            </a:extLst>
          </p:cNvPr>
          <p:cNvGraphicFramePr/>
          <p:nvPr>
            <p:extLst/>
          </p:nvPr>
        </p:nvGraphicFramePr>
        <p:xfrm>
          <a:off x="22891524" y="26634720"/>
          <a:ext cx="13066776" cy="4572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a:extLst>
              <a:ext uri="{FF2B5EF4-FFF2-40B4-BE49-F238E27FC236}">
                <a16:creationId xmlns:a16="http://schemas.microsoft.com/office/drawing/2014/main" id="{79C0782B-7BE8-A647-8ADC-BB5B72AFD122}"/>
              </a:ext>
            </a:extLst>
          </p:cNvPr>
          <p:cNvGraphicFramePr/>
          <p:nvPr/>
        </p:nvGraphicFramePr>
        <p:xfrm>
          <a:off x="23049085" y="21909685"/>
          <a:ext cx="13066776" cy="4572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Chart 16">
            <a:extLst>
              <a:ext uri="{FF2B5EF4-FFF2-40B4-BE49-F238E27FC236}">
                <a16:creationId xmlns:a16="http://schemas.microsoft.com/office/drawing/2014/main" id="{4338C57F-14B0-3841-A396-E349F8E8CD1C}"/>
              </a:ext>
            </a:extLst>
          </p:cNvPr>
          <p:cNvGraphicFramePr/>
          <p:nvPr/>
        </p:nvGraphicFramePr>
        <p:xfrm>
          <a:off x="23043924" y="26787120"/>
          <a:ext cx="13066776" cy="4572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Chart 17">
            <a:extLst>
              <a:ext uri="{FF2B5EF4-FFF2-40B4-BE49-F238E27FC236}">
                <a16:creationId xmlns:a16="http://schemas.microsoft.com/office/drawing/2014/main" id="{C8B4B868-754A-1C47-857A-4CAD1C6388AD}"/>
              </a:ext>
            </a:extLst>
          </p:cNvPr>
          <p:cNvGraphicFramePr/>
          <p:nvPr>
            <p:extLst>
              <p:ext uri="{D42A27DB-BD31-4B8C-83A1-F6EECF244321}">
                <p14:modId xmlns:p14="http://schemas.microsoft.com/office/powerpoint/2010/main" val="3829303324"/>
              </p:ext>
            </p:extLst>
          </p:nvPr>
        </p:nvGraphicFramePr>
        <p:xfrm>
          <a:off x="2849880" y="0"/>
          <a:ext cx="8302252" cy="414528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9" name="Chart 18">
            <a:extLst>
              <a:ext uri="{FF2B5EF4-FFF2-40B4-BE49-F238E27FC236}">
                <a16:creationId xmlns:a16="http://schemas.microsoft.com/office/drawing/2014/main" id="{7DE497EA-1E65-C046-8FC9-C918EA7439F0}"/>
              </a:ext>
            </a:extLst>
          </p:cNvPr>
          <p:cNvGraphicFramePr/>
          <p:nvPr>
            <p:extLst>
              <p:ext uri="{D42A27DB-BD31-4B8C-83A1-F6EECF244321}">
                <p14:modId xmlns:p14="http://schemas.microsoft.com/office/powerpoint/2010/main" val="4284994346"/>
              </p:ext>
            </p:extLst>
          </p:nvPr>
        </p:nvGraphicFramePr>
        <p:xfrm>
          <a:off x="0" y="4145280"/>
          <a:ext cx="8442960" cy="2712720"/>
        </p:xfrm>
        <a:graphic>
          <a:graphicData uri="http://schemas.openxmlformats.org/drawingml/2006/chart">
            <c:chart xmlns:c="http://schemas.openxmlformats.org/drawingml/2006/chart" xmlns:r="http://schemas.openxmlformats.org/officeDocument/2006/relationships" r:id="rId14"/>
          </a:graphicData>
        </a:graphic>
      </p:graphicFrame>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44112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E3E71D6-F0D0-9945-9DD4-69A3E8B6CFE6}"/>
              </a:ext>
            </a:extLst>
          </p:cNvPr>
          <p:cNvGraphicFramePr/>
          <p:nvPr/>
        </p:nvGraphicFramePr>
        <p:xfrm>
          <a:off x="22834467" y="12153861"/>
          <a:ext cx="13069887" cy="4438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AF2AF75-C961-AD43-8CCD-7683FFE46B0B}"/>
              </a:ext>
            </a:extLst>
          </p:cNvPr>
          <p:cNvGraphicFramePr/>
          <p:nvPr/>
        </p:nvGraphicFramePr>
        <p:xfrm>
          <a:off x="22837578" y="16871950"/>
          <a:ext cx="13066776"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8D61408-F03C-6345-BE92-EE6C454EFD43}"/>
              </a:ext>
            </a:extLst>
          </p:cNvPr>
          <p:cNvGraphicFramePr/>
          <p:nvPr>
            <p:extLst>
              <p:ext uri="{D42A27DB-BD31-4B8C-83A1-F6EECF244321}">
                <p14:modId xmlns:p14="http://schemas.microsoft.com/office/powerpoint/2010/main" val="403081904"/>
              </p:ext>
            </p:extLst>
          </p:nvPr>
        </p:nvGraphicFramePr>
        <p:xfrm>
          <a:off x="2133600" y="3396342"/>
          <a:ext cx="9013376" cy="34834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C9750CA-81E7-8140-974D-ECC0CD9DEC4A}"/>
              </a:ext>
            </a:extLst>
          </p:cNvPr>
          <p:cNvGraphicFramePr/>
          <p:nvPr>
            <p:extLst>
              <p:ext uri="{D42A27DB-BD31-4B8C-83A1-F6EECF244321}">
                <p14:modId xmlns:p14="http://schemas.microsoft.com/office/powerpoint/2010/main" val="3445290575"/>
              </p:ext>
            </p:extLst>
          </p:nvPr>
        </p:nvGraphicFramePr>
        <p:xfrm>
          <a:off x="2133600" y="0"/>
          <a:ext cx="9013376" cy="3374571"/>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a:extLst>
              <a:ext uri="{FF2B5EF4-FFF2-40B4-BE49-F238E27FC236}">
                <a16:creationId xmlns:a16="http://schemas.microsoft.com/office/drawing/2014/main" id="{9B7A8913-ACCC-B441-B6E9-63AE9ABB4DB9}"/>
              </a:ext>
            </a:extLst>
          </p:cNvPr>
          <p:cNvCxnSpPr/>
          <p:nvPr/>
        </p:nvCxnSpPr>
        <p:spPr>
          <a:xfrm flipV="1">
            <a:off x="5812976" y="1752600"/>
            <a:ext cx="990600" cy="533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C17411-172A-9042-9A79-4E180C214CDF}"/>
              </a:ext>
            </a:extLst>
          </p:cNvPr>
          <p:cNvCxnSpPr>
            <a:cxnSpLocks/>
          </p:cNvCxnSpPr>
          <p:nvPr/>
        </p:nvCxnSpPr>
        <p:spPr>
          <a:xfrm flipV="1">
            <a:off x="6346376" y="4876800"/>
            <a:ext cx="1219200" cy="609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CF7779-5388-4D47-A96C-644AD6A784CE}"/>
              </a:ext>
            </a:extLst>
          </p:cNvPr>
          <p:cNvCxnSpPr>
            <a:cxnSpLocks/>
          </p:cNvCxnSpPr>
          <p:nvPr/>
        </p:nvCxnSpPr>
        <p:spPr>
          <a:xfrm flipV="1">
            <a:off x="9851576" y="2019300"/>
            <a:ext cx="914400" cy="3429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67C7D4-63F8-4746-8749-8788D142EEB0}"/>
              </a:ext>
            </a:extLst>
          </p:cNvPr>
          <p:cNvCxnSpPr>
            <a:cxnSpLocks/>
          </p:cNvCxnSpPr>
          <p:nvPr/>
        </p:nvCxnSpPr>
        <p:spPr>
          <a:xfrm flipV="1">
            <a:off x="7108376" y="1905000"/>
            <a:ext cx="990600" cy="381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3586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42B1-38BE-F74C-99A4-89EEF482FA4A}"/>
              </a:ext>
            </a:extLst>
          </p:cNvPr>
          <p:cNvSpPr>
            <a:spLocks noGrp="1"/>
          </p:cNvSpPr>
          <p:nvPr>
            <p:ph type="title"/>
          </p:nvPr>
        </p:nvSpPr>
        <p:spPr/>
        <p:txBody>
          <a:bodyPr>
            <a:normAutofit/>
          </a:bodyPr>
          <a:lstStyle/>
          <a:p>
            <a:pPr>
              <a:defRPr/>
            </a:pPr>
            <a:r>
              <a:rPr lang="en-US" sz="4000" dirty="0">
                <a:latin typeface="Oswald" panose="00000500000000000000" pitchFamily="2" charset="0"/>
              </a:rPr>
              <a:t>Heart Rate Monitoring Tools</a:t>
            </a:r>
          </a:p>
        </p:txBody>
      </p:sp>
      <p:sp>
        <p:nvSpPr>
          <p:cNvPr id="3" name="Text Placeholder 2">
            <a:extLst>
              <a:ext uri="{FF2B5EF4-FFF2-40B4-BE49-F238E27FC236}">
                <a16:creationId xmlns:a16="http://schemas.microsoft.com/office/drawing/2014/main" id="{20424889-F4AD-7544-BA1E-45396A932D84}"/>
              </a:ext>
            </a:extLst>
          </p:cNvPr>
          <p:cNvSpPr>
            <a:spLocks noGrp="1"/>
          </p:cNvSpPr>
          <p:nvPr>
            <p:ph type="body" sz="half" idx="1"/>
          </p:nvPr>
        </p:nvSpPr>
        <p:spPr>
          <a:xfrm>
            <a:off x="609600" y="1968447"/>
            <a:ext cx="5384800" cy="2417762"/>
          </a:xfrm>
        </p:spPr>
        <p:txBody>
          <a:bodyPr>
            <a:noAutofit/>
          </a:bodyPr>
          <a:lstStyle/>
          <a:p>
            <a:pPr marL="0" indent="0">
              <a:buNone/>
              <a:defRPr/>
            </a:pPr>
            <a:endParaRPr lang="en-US" sz="2400" dirty="0"/>
          </a:p>
          <a:p>
            <a:pPr>
              <a:buFont typeface="Wingdings" charset="0"/>
              <a:buChar char="n"/>
              <a:defRPr/>
            </a:pPr>
            <a:r>
              <a:rPr lang="en-US" sz="2400" dirty="0"/>
              <a:t>Heart Rate Monitor</a:t>
            </a:r>
          </a:p>
          <a:p>
            <a:pPr>
              <a:buFont typeface="Wingdings" charset="0"/>
              <a:buChar char="n"/>
              <a:defRPr/>
            </a:pPr>
            <a:r>
              <a:rPr lang="en-US" sz="2400" dirty="0"/>
              <a:t>Tips &amp; Tricks</a:t>
            </a:r>
          </a:p>
          <a:p>
            <a:pPr>
              <a:buFont typeface="Wingdings" charset="0"/>
              <a:buChar char="n"/>
              <a:defRPr/>
            </a:pPr>
            <a:r>
              <a:rPr lang="en-US" sz="2400" dirty="0"/>
              <a:t>Perceived Exertion</a:t>
            </a:r>
          </a:p>
          <a:p>
            <a:pPr>
              <a:buFont typeface="Wingdings" charset="0"/>
              <a:buChar char="n"/>
              <a:defRPr/>
            </a:pPr>
            <a:r>
              <a:rPr lang="en-US" sz="2400" dirty="0"/>
              <a:t>Activity Log</a:t>
            </a:r>
          </a:p>
        </p:txBody>
      </p:sp>
      <p:pic>
        <p:nvPicPr>
          <p:cNvPr id="6" name="Content Placeholder 5">
            <a:extLst>
              <a:ext uri="{FF2B5EF4-FFF2-40B4-BE49-F238E27FC236}">
                <a16:creationId xmlns:a16="http://schemas.microsoft.com/office/drawing/2014/main" id="{56AED326-18A5-2541-8EA9-D49B6CF36A81}"/>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53200" y="1524001"/>
            <a:ext cx="2439988" cy="2189163"/>
          </a:xfrm>
        </p:spPr>
      </p:pic>
      <p:pic>
        <p:nvPicPr>
          <p:cNvPr id="7" name="Content Placeholder 6">
            <a:extLst>
              <a:ext uri="{FF2B5EF4-FFF2-40B4-BE49-F238E27FC236}">
                <a16:creationId xmlns:a16="http://schemas.microsoft.com/office/drawing/2014/main" id="{0D9D7DE9-19EA-904C-B159-190D8A6DAB9B}"/>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a:off x="4953000" y="4038600"/>
            <a:ext cx="2209800" cy="19685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191580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B093-01AA-6A4A-B7EA-DBBDF2539126}"/>
              </a:ext>
            </a:extLst>
          </p:cNvPr>
          <p:cNvSpPr>
            <a:spLocks noGrp="1"/>
          </p:cNvSpPr>
          <p:nvPr>
            <p:ph type="title"/>
          </p:nvPr>
        </p:nvSpPr>
        <p:spPr/>
        <p:txBody>
          <a:bodyPr>
            <a:normAutofit/>
          </a:bodyPr>
          <a:lstStyle/>
          <a:p>
            <a:pPr>
              <a:defRPr/>
            </a:pPr>
            <a:r>
              <a:rPr lang="en-US" sz="4000" dirty="0">
                <a:latin typeface="Oswald" panose="00000500000000000000" pitchFamily="2" charset="0"/>
              </a:rPr>
              <a:t>Heart Rate Monitors</a:t>
            </a:r>
          </a:p>
        </p:txBody>
      </p:sp>
      <p:sp>
        <p:nvSpPr>
          <p:cNvPr id="3" name="Text Placeholder 2">
            <a:extLst>
              <a:ext uri="{FF2B5EF4-FFF2-40B4-BE49-F238E27FC236}">
                <a16:creationId xmlns:a16="http://schemas.microsoft.com/office/drawing/2014/main" id="{F755A9EB-99D8-884A-AF57-9368FC5B0098}"/>
              </a:ext>
            </a:extLst>
          </p:cNvPr>
          <p:cNvSpPr>
            <a:spLocks noGrp="1"/>
          </p:cNvSpPr>
          <p:nvPr>
            <p:ph type="body" sz="half" idx="1"/>
          </p:nvPr>
        </p:nvSpPr>
        <p:spPr>
          <a:xfrm>
            <a:off x="609600" y="1534511"/>
            <a:ext cx="5384800" cy="3261602"/>
          </a:xfrm>
        </p:spPr>
        <p:txBody>
          <a:bodyPr>
            <a:normAutofit/>
          </a:bodyPr>
          <a:lstStyle/>
          <a:p>
            <a:pPr>
              <a:buFont typeface="Wingdings" charset="0"/>
              <a:buChar char="n"/>
              <a:defRPr/>
            </a:pPr>
            <a:r>
              <a:rPr lang="en-US" sz="2400" dirty="0"/>
              <a:t>Chest strap</a:t>
            </a:r>
          </a:p>
          <a:p>
            <a:pPr>
              <a:buFont typeface="Wingdings" charset="0"/>
              <a:buChar char="n"/>
              <a:defRPr/>
            </a:pPr>
            <a:r>
              <a:rPr lang="en-US" sz="2400" dirty="0"/>
              <a:t>Wrist watch</a:t>
            </a:r>
          </a:p>
          <a:p>
            <a:pPr>
              <a:buFont typeface="Wingdings" charset="0"/>
              <a:buChar char="n"/>
              <a:defRPr/>
            </a:pPr>
            <a:r>
              <a:rPr lang="en-US" sz="2400" dirty="0"/>
              <a:t>Phone apps</a:t>
            </a:r>
          </a:p>
          <a:p>
            <a:pPr>
              <a:buFont typeface="Wingdings" charset="0"/>
              <a:buChar char="n"/>
              <a:defRPr/>
            </a:pPr>
            <a:r>
              <a:rPr lang="en-US" sz="2400" dirty="0"/>
              <a:t>Pulse </a:t>
            </a:r>
            <a:r>
              <a:rPr lang="en-US" sz="2400" dirty="0" err="1"/>
              <a:t>oximeter</a:t>
            </a:r>
            <a:endParaRPr lang="en-US" sz="2400" dirty="0"/>
          </a:p>
          <a:p>
            <a:pPr>
              <a:buFont typeface="Wingdings" charset="0"/>
              <a:buChar char="n"/>
              <a:defRPr/>
            </a:pPr>
            <a:r>
              <a:rPr lang="en-US" sz="2400" dirty="0"/>
              <a:t>Manual</a:t>
            </a:r>
          </a:p>
        </p:txBody>
      </p:sp>
      <p:pic>
        <p:nvPicPr>
          <p:cNvPr id="6" name="Content Placeholder 5">
            <a:extLst>
              <a:ext uri="{FF2B5EF4-FFF2-40B4-BE49-F238E27FC236}">
                <a16:creationId xmlns:a16="http://schemas.microsoft.com/office/drawing/2014/main" id="{4E7C5BA5-397B-2446-B98D-80BB156C3697}"/>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8478838" y="1"/>
            <a:ext cx="2189162" cy="2189163"/>
          </a:xfrm>
        </p:spPr>
      </p:pic>
      <p:pic>
        <p:nvPicPr>
          <p:cNvPr id="7" name="Content Placeholder 6">
            <a:extLst>
              <a:ext uri="{FF2B5EF4-FFF2-40B4-BE49-F238E27FC236}">
                <a16:creationId xmlns:a16="http://schemas.microsoft.com/office/drawing/2014/main" id="{62AFB1A5-FC8C-1741-B4C9-DFD215F71728}"/>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a:off x="5562601" y="1905000"/>
            <a:ext cx="2219325" cy="2057400"/>
          </a:xfrm>
        </p:spPr>
      </p:pic>
      <p:pic>
        <p:nvPicPr>
          <p:cNvPr id="96261" name="Picture 2" descr="C:\Users\Staci\Desktop\Images\hr manual.jpg">
            <a:extLst>
              <a:ext uri="{FF2B5EF4-FFF2-40B4-BE49-F238E27FC236}">
                <a16:creationId xmlns:a16="http://schemas.microsoft.com/office/drawing/2014/main" id="{CAE3C9B2-6FDC-D348-8B13-6BF83A4A7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630" y="4449761"/>
            <a:ext cx="2476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3" descr="C:\Users\Staci\Desktop\Images\oximeter.jpg">
            <a:extLst>
              <a:ext uri="{FF2B5EF4-FFF2-40B4-BE49-F238E27FC236}">
                <a16:creationId xmlns:a16="http://schemas.microsoft.com/office/drawing/2014/main" id="{380B6B9E-6703-994D-8812-D511659F9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614" y="421005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946038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7C10-7AE8-544D-9B83-68E9F7D2C2E5}"/>
              </a:ext>
            </a:extLst>
          </p:cNvPr>
          <p:cNvSpPr>
            <a:spLocks noGrp="1"/>
          </p:cNvSpPr>
          <p:nvPr>
            <p:ph type="title"/>
          </p:nvPr>
        </p:nvSpPr>
        <p:spPr/>
        <p:txBody>
          <a:bodyPr>
            <a:normAutofit/>
          </a:bodyPr>
          <a:lstStyle/>
          <a:p>
            <a:pPr>
              <a:defRPr/>
            </a:pPr>
            <a:r>
              <a:rPr lang="en-US" sz="4400" dirty="0">
                <a:latin typeface="Oswald" panose="00000500000000000000" pitchFamily="2" charset="0"/>
              </a:rPr>
              <a:t>Tips &amp; Tricks</a:t>
            </a:r>
          </a:p>
        </p:txBody>
      </p:sp>
      <p:sp>
        <p:nvSpPr>
          <p:cNvPr id="3" name="Text Placeholder 2">
            <a:extLst>
              <a:ext uri="{FF2B5EF4-FFF2-40B4-BE49-F238E27FC236}">
                <a16:creationId xmlns:a16="http://schemas.microsoft.com/office/drawing/2014/main" id="{B643795D-C501-9641-B811-891CB6AF54FF}"/>
              </a:ext>
            </a:extLst>
          </p:cNvPr>
          <p:cNvSpPr>
            <a:spLocks noGrp="1"/>
          </p:cNvSpPr>
          <p:nvPr>
            <p:ph type="body" sz="half" idx="1"/>
          </p:nvPr>
        </p:nvSpPr>
        <p:spPr/>
        <p:txBody>
          <a:bodyPr>
            <a:normAutofit/>
          </a:bodyPr>
          <a:lstStyle/>
          <a:p>
            <a:r>
              <a:rPr lang="en-US" altLang="en-US" sz="2400" dirty="0"/>
              <a:t>Comfort is Key</a:t>
            </a:r>
          </a:p>
          <a:p>
            <a:r>
              <a:rPr lang="en-US" altLang="en-US" sz="2400" dirty="0"/>
              <a:t>Good Contact</a:t>
            </a:r>
          </a:p>
          <a:p>
            <a:pPr lvl="1"/>
            <a:r>
              <a:rPr lang="en-US" altLang="en-US" sz="2000" dirty="0"/>
              <a:t> electrode gel</a:t>
            </a:r>
          </a:p>
          <a:p>
            <a:r>
              <a:rPr lang="en-US" altLang="en-US" sz="2400" dirty="0"/>
              <a:t>Don’t let it drive you crazy</a:t>
            </a:r>
          </a:p>
          <a:p>
            <a:r>
              <a:rPr lang="en-US" altLang="en-US" sz="2400" dirty="0"/>
              <a:t>Tie how you feel to what your HR is telling you</a:t>
            </a:r>
          </a:p>
          <a:p>
            <a:endParaRPr lang="en-US" altLang="en-US" sz="2400" dirty="0"/>
          </a:p>
        </p:txBody>
      </p:sp>
      <p:pic>
        <p:nvPicPr>
          <p:cNvPr id="6" name="Content Placeholder 5">
            <a:extLst>
              <a:ext uri="{FF2B5EF4-FFF2-40B4-BE49-F238E27FC236}">
                <a16:creationId xmlns:a16="http://schemas.microsoft.com/office/drawing/2014/main" id="{B09F11D9-9536-F449-A5CF-9943840D1B34}"/>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086600" y="3429001"/>
            <a:ext cx="2057400" cy="2189163"/>
          </a:xfrm>
        </p:spPr>
      </p:pic>
      <p:pic>
        <p:nvPicPr>
          <p:cNvPr id="7" name="Content Placeholder 6">
            <a:extLst>
              <a:ext uri="{FF2B5EF4-FFF2-40B4-BE49-F238E27FC236}">
                <a16:creationId xmlns:a16="http://schemas.microsoft.com/office/drawing/2014/main" id="{0CD70EA9-8989-884C-B838-4E6C34DD6C01}"/>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a:off x="6248400" y="685801"/>
            <a:ext cx="3894138" cy="2189163"/>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839558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Interventions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4076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09" y="4971390"/>
            <a:ext cx="3583334" cy="914400"/>
          </a:xfrm>
          <a:prstGeom prst="rect">
            <a:avLst/>
          </a:prstGeom>
        </p:spPr>
      </p:pic>
      <p:sp>
        <p:nvSpPr>
          <p:cNvPr id="3" name="Title 2"/>
          <p:cNvSpPr>
            <a:spLocks noGrp="1"/>
          </p:cNvSpPr>
          <p:nvPr>
            <p:ph type="title"/>
          </p:nvPr>
        </p:nvSpPr>
        <p:spPr>
          <a:xfrm>
            <a:off x="564931" y="2803527"/>
            <a:ext cx="4742794" cy="1325563"/>
          </a:xfrm>
        </p:spPr>
        <p:txBody>
          <a:bodyPr>
            <a:noAutofit/>
          </a:bodyPr>
          <a:lstStyle/>
          <a:p>
            <a:r>
              <a:rPr lang="en-US" sz="4800" dirty="0" smtClean="0">
                <a:latin typeface="Permanent Marker" panose="02000000000000000000" pitchFamily="2" charset="0"/>
              </a:rPr>
              <a:t>Dr. Mark </a:t>
            </a:r>
            <a:r>
              <a:rPr lang="en-US" sz="4800" dirty="0" err="1" smtClean="0">
                <a:latin typeface="Permanent Marker" panose="02000000000000000000" pitchFamily="2" charset="0"/>
              </a:rPr>
              <a:t>VanNess</a:t>
            </a:r>
            <a:r>
              <a:rPr lang="en-US" sz="4800" dirty="0" smtClean="0">
                <a:latin typeface="Permanent Marker" panose="02000000000000000000" pitchFamily="2" charset="0"/>
              </a:rPr>
              <a:t>, PhD,</a:t>
            </a:r>
            <a:br>
              <a:rPr lang="en-US" sz="4800" dirty="0" smtClean="0">
                <a:latin typeface="Permanent Marker" panose="02000000000000000000" pitchFamily="2" charset="0"/>
              </a:rPr>
            </a:br>
            <a:r>
              <a:rPr lang="en-US" sz="3600" dirty="0" smtClean="0">
                <a:latin typeface="Permanent Marker" panose="02000000000000000000" pitchFamily="2" charset="0"/>
              </a:rPr>
              <a:t>Prof. of Health &amp; Exercise Science, U. of the Pacific</a:t>
            </a:r>
            <a:endParaRPr lang="en-US" sz="3600" dirty="0">
              <a:latin typeface="Permanent Marker" panose="02000000000000000000" pitchFamily="2" charset="0"/>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39873" y="1219130"/>
            <a:ext cx="4635903" cy="4620475"/>
          </a:xfrm>
        </p:spPr>
      </p:pic>
    </p:spTree>
    <p:extLst>
      <p:ext uri="{BB962C8B-B14F-4D97-AF65-F5344CB8AC3E}">
        <p14:creationId xmlns:p14="http://schemas.microsoft.com/office/powerpoint/2010/main" val="5443047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24B4639-0328-4EED-AC27-124FCC9032E3}"/>
              </a:ext>
            </a:extLst>
          </p:cNvPr>
          <p:cNvSpPr>
            <a:spLocks noGrp="1" noChangeArrowheads="1"/>
          </p:cNvSpPr>
          <p:nvPr>
            <p:ph type="title"/>
          </p:nvPr>
        </p:nvSpPr>
        <p:spPr>
          <a:xfrm>
            <a:off x="1097280" y="286604"/>
            <a:ext cx="10058400" cy="1194956"/>
          </a:xfrm>
        </p:spPr>
        <p:txBody>
          <a:bodyPr>
            <a:normAutofit/>
          </a:bodyPr>
          <a:lstStyle/>
          <a:p>
            <a:pPr eaLnBrk="1" hangingPunct="1"/>
            <a:r>
              <a:rPr lang="en-US" altLang="en-US" sz="4000" dirty="0">
                <a:solidFill>
                  <a:srgbClr val="0070C0"/>
                </a:solidFill>
                <a:latin typeface="+mn-lt"/>
              </a:rPr>
              <a:t>A TIME TESTED TREATMENT APPROACH</a:t>
            </a:r>
          </a:p>
        </p:txBody>
      </p:sp>
      <p:sp>
        <p:nvSpPr>
          <p:cNvPr id="9219" name="Rectangle 3">
            <a:extLst>
              <a:ext uri="{FF2B5EF4-FFF2-40B4-BE49-F238E27FC236}">
                <a16:creationId xmlns:a16="http://schemas.microsoft.com/office/drawing/2014/main" id="{2C65B44D-02F6-437E-A7EE-7FBF6FFB4C66}"/>
              </a:ext>
            </a:extLst>
          </p:cNvPr>
          <p:cNvSpPr>
            <a:spLocks noGrp="1" noChangeArrowheads="1"/>
          </p:cNvSpPr>
          <p:nvPr>
            <p:ph type="body" idx="1"/>
          </p:nvPr>
        </p:nvSpPr>
        <p:spPr>
          <a:xfrm>
            <a:off x="1203766" y="1909823"/>
            <a:ext cx="10065095" cy="4186177"/>
          </a:xfrm>
        </p:spPr>
        <p:txBody>
          <a:bodyPr>
            <a:noAutofit/>
          </a:bodyPr>
          <a:lstStyle/>
          <a:p>
            <a:pPr marL="552450" indent="-552450">
              <a:lnSpc>
                <a:spcPct val="80000"/>
              </a:lnSpc>
              <a:buNone/>
            </a:pPr>
            <a:r>
              <a:rPr lang="en-US" altLang="en-US" sz="2400" b="1" dirty="0">
                <a:solidFill>
                  <a:schemeClr val="tx1"/>
                </a:solidFill>
              </a:rPr>
              <a:t>1)  Identify and treat all identifiable medical conditions. (co-morbid </a:t>
            </a:r>
            <a:r>
              <a:rPr lang="en-US" altLang="en-US" sz="2400" b="1" dirty="0" smtClean="0">
                <a:solidFill>
                  <a:schemeClr val="tx1"/>
                </a:solidFill>
              </a:rPr>
              <a:t/>
            </a:r>
            <a:br>
              <a:rPr lang="en-US" altLang="en-US" sz="2400" b="1" dirty="0" smtClean="0">
                <a:solidFill>
                  <a:schemeClr val="tx1"/>
                </a:solidFill>
              </a:rPr>
            </a:br>
            <a:r>
              <a:rPr lang="en-US" altLang="en-US" sz="2400" b="1" dirty="0" smtClean="0">
                <a:solidFill>
                  <a:schemeClr val="tx1"/>
                </a:solidFill>
              </a:rPr>
              <a:t>or </a:t>
            </a:r>
            <a:r>
              <a:rPr lang="en-US" altLang="en-US" sz="2400" b="1" dirty="0">
                <a:solidFill>
                  <a:schemeClr val="tx1"/>
                </a:solidFill>
              </a:rPr>
              <a:t>underlying)</a:t>
            </a:r>
            <a:endParaRPr lang="en-US" altLang="en-US" sz="2400" dirty="0">
              <a:solidFill>
                <a:schemeClr val="tx1"/>
              </a:solidFill>
            </a:endParaRPr>
          </a:p>
          <a:p>
            <a:pPr marL="552450" indent="-552450">
              <a:lnSpc>
                <a:spcPct val="80000"/>
              </a:lnSpc>
              <a:buNone/>
            </a:pPr>
            <a:r>
              <a:rPr lang="en-US" altLang="en-US" sz="2400" b="1" dirty="0"/>
              <a:t>2) </a:t>
            </a:r>
            <a:r>
              <a:rPr lang="en-US" altLang="en-US" sz="2400" b="1" dirty="0">
                <a:solidFill>
                  <a:srgbClr val="0070C0"/>
                </a:solidFill>
              </a:rPr>
              <a:t>Learn how to </a:t>
            </a:r>
            <a:r>
              <a:rPr lang="en-US" altLang="en-US" sz="2400" b="1" dirty="0">
                <a:solidFill>
                  <a:srgbClr val="C00000"/>
                </a:solidFill>
              </a:rPr>
              <a:t>"pace" </a:t>
            </a:r>
            <a:r>
              <a:rPr lang="en-US" altLang="en-US" sz="2400" b="1" dirty="0">
                <a:solidFill>
                  <a:srgbClr val="0070C0"/>
                </a:solidFill>
              </a:rPr>
              <a:t>activity to prevent, and reduce severity/duration of “Post Exertional Malaise” [PEM] </a:t>
            </a:r>
            <a:r>
              <a:rPr lang="en-US" altLang="en-US" sz="2400" i="1" dirty="0">
                <a:solidFill>
                  <a:srgbClr val="0070C0"/>
                </a:solidFill>
              </a:rPr>
              <a:t> </a:t>
            </a:r>
            <a:endParaRPr lang="en-US" altLang="en-US" sz="2400" dirty="0">
              <a:solidFill>
                <a:srgbClr val="0070C0"/>
              </a:solidFill>
            </a:endParaRPr>
          </a:p>
          <a:p>
            <a:pPr marL="552450" indent="-552450">
              <a:lnSpc>
                <a:spcPct val="80000"/>
              </a:lnSpc>
              <a:buNone/>
            </a:pPr>
            <a:r>
              <a:rPr lang="en-US" altLang="en-US" sz="2400" b="1" dirty="0"/>
              <a:t>3)  Address the major aspects of illness:</a:t>
            </a:r>
            <a:endParaRPr lang="en-US" altLang="en-US" sz="2400" dirty="0"/>
          </a:p>
          <a:p>
            <a:pPr marL="552450" indent="-552450">
              <a:lnSpc>
                <a:spcPct val="80000"/>
              </a:lnSpc>
            </a:pPr>
            <a:r>
              <a:rPr lang="en-US" altLang="en-US" sz="2400" b="1" dirty="0"/>
              <a:t>Mental health: </a:t>
            </a:r>
            <a:r>
              <a:rPr lang="en-US" altLang="en-US" sz="2400" dirty="0"/>
              <a:t>Reduce</a:t>
            </a:r>
            <a:r>
              <a:rPr lang="en-US" altLang="en-US" sz="2400" b="1" dirty="0"/>
              <a:t> </a:t>
            </a:r>
            <a:r>
              <a:rPr lang="en-US" altLang="en-US" sz="2400" dirty="0"/>
              <a:t>grief/despair.  Seek insight.  </a:t>
            </a:r>
          </a:p>
          <a:p>
            <a:pPr marL="552450" indent="-552450">
              <a:lnSpc>
                <a:spcPct val="80000"/>
              </a:lnSpc>
            </a:pPr>
            <a:r>
              <a:rPr lang="en-US" altLang="en-US" sz="2400" b="1" dirty="0"/>
              <a:t>Orthostatic intolerance (OI): </a:t>
            </a:r>
            <a:r>
              <a:rPr lang="en-US" altLang="en-US" sz="2400" dirty="0"/>
              <a:t> if present (good literature available)</a:t>
            </a:r>
          </a:p>
          <a:p>
            <a:pPr marL="552450" indent="-552450">
              <a:lnSpc>
                <a:spcPct val="80000"/>
              </a:lnSpc>
            </a:pPr>
            <a:r>
              <a:rPr lang="en-US" altLang="en-US" sz="2400" b="1" dirty="0"/>
              <a:t>Pain:  </a:t>
            </a:r>
            <a:r>
              <a:rPr lang="en-US" altLang="en-US" sz="2400" dirty="0"/>
              <a:t>when pain is a stressor</a:t>
            </a:r>
          </a:p>
          <a:p>
            <a:pPr marL="552450" indent="-552450">
              <a:lnSpc>
                <a:spcPct val="80000"/>
              </a:lnSpc>
            </a:pPr>
            <a:r>
              <a:rPr lang="en-US" altLang="en-US" sz="2400" b="1" dirty="0"/>
              <a:t>Sleep:  </a:t>
            </a:r>
            <a:r>
              <a:rPr lang="en-US" altLang="en-US" sz="2400" dirty="0"/>
              <a:t>when corrupted and non-restorative</a:t>
            </a:r>
          </a:p>
          <a:p>
            <a:pPr marL="552450" indent="-552450">
              <a:lnSpc>
                <a:spcPct val="80000"/>
              </a:lnSpc>
            </a:pPr>
            <a:r>
              <a:rPr lang="en-US" altLang="en-US" sz="2400" b="1" dirty="0"/>
              <a:t>Fitness:  </a:t>
            </a:r>
            <a:r>
              <a:rPr lang="en-US" altLang="en-US" sz="2400" dirty="0"/>
              <a:t>As </a:t>
            </a:r>
            <a:r>
              <a:rPr lang="en-US" altLang="en-US" sz="2400" u="sng" dirty="0"/>
              <a:t>compatible</a:t>
            </a:r>
            <a:r>
              <a:rPr lang="en-US" altLang="en-US" sz="2400" dirty="0"/>
              <a:t> with illness manifestations.  </a:t>
            </a:r>
            <a:r>
              <a:rPr lang="en-US" altLang="en-US" sz="2400" b="1" dirty="0">
                <a:solidFill>
                  <a:srgbClr val="C00000"/>
                </a:solidFill>
              </a:rPr>
              <a:t>PACING</a:t>
            </a:r>
            <a:r>
              <a:rPr lang="en-US" altLang="en-US" sz="2400" dirty="0"/>
              <a:t> trumps FITNESS</a:t>
            </a:r>
          </a:p>
        </p:txBody>
      </p:sp>
      <p:pic>
        <p:nvPicPr>
          <p:cNvPr id="2" name="Picture 1">
            <a:extLst>
              <a:ext uri="{FF2B5EF4-FFF2-40B4-BE49-F238E27FC236}">
                <a16:creationId xmlns:a16="http://schemas.microsoft.com/office/drawing/2014/main" id="{247CD1C8-87B0-49CB-9A48-CE84277D18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96000"/>
            <a:ext cx="2895600" cy="8153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06050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64A5-9172-1844-91DF-50565BE97DA3}"/>
              </a:ext>
            </a:extLst>
          </p:cNvPr>
          <p:cNvSpPr>
            <a:spLocks noGrp="1"/>
          </p:cNvSpPr>
          <p:nvPr>
            <p:ph type="title"/>
          </p:nvPr>
        </p:nvSpPr>
        <p:spPr>
          <a:xfrm>
            <a:off x="838200" y="365125"/>
            <a:ext cx="8389883" cy="1325563"/>
          </a:xfrm>
        </p:spPr>
        <p:txBody>
          <a:bodyPr/>
          <a:lstStyle/>
          <a:p>
            <a:r>
              <a:rPr lang="en-AU" dirty="0"/>
              <a:t>Best interventions </a:t>
            </a:r>
            <a:r>
              <a:rPr lang="en-AU" dirty="0" smtClean="0"/>
              <a:t/>
            </a:r>
            <a:br>
              <a:rPr lang="en-AU" dirty="0" smtClean="0"/>
            </a:br>
            <a:r>
              <a:rPr lang="en-AU" dirty="0" smtClean="0"/>
              <a:t>as </a:t>
            </a:r>
            <a:r>
              <a:rPr lang="en-AU" dirty="0"/>
              <a:t>reported by </a:t>
            </a:r>
            <a:r>
              <a:rPr lang="en-AU" dirty="0" smtClean="0"/>
              <a:t>young </a:t>
            </a:r>
            <a:r>
              <a:rPr lang="en-AU" dirty="0"/>
              <a:t>people</a:t>
            </a:r>
            <a:endParaRPr lang="en-US" dirty="0"/>
          </a:p>
        </p:txBody>
      </p:sp>
      <p:sp>
        <p:nvSpPr>
          <p:cNvPr id="3" name="Content Placeholder 2">
            <a:extLst>
              <a:ext uri="{FF2B5EF4-FFF2-40B4-BE49-F238E27FC236}">
                <a16:creationId xmlns:a16="http://schemas.microsoft.com/office/drawing/2014/main" id="{D7CE70C2-9688-D543-BE16-284A54B7AE4E}"/>
              </a:ext>
            </a:extLst>
          </p:cNvPr>
          <p:cNvSpPr>
            <a:spLocks noGrp="1"/>
          </p:cNvSpPr>
          <p:nvPr>
            <p:ph idx="1"/>
          </p:nvPr>
        </p:nvSpPr>
        <p:spPr/>
        <p:txBody>
          <a:bodyPr>
            <a:normAutofit fontScale="70000" lnSpcReduction="20000"/>
          </a:bodyPr>
          <a:lstStyle/>
          <a:p>
            <a:r>
              <a:rPr lang="en-AU" sz="3300" dirty="0"/>
              <a:t>Early diagnosis and understanding</a:t>
            </a:r>
          </a:p>
          <a:p>
            <a:r>
              <a:rPr lang="en-AU" sz="3300" dirty="0"/>
              <a:t>Assistance with management plan</a:t>
            </a:r>
          </a:p>
          <a:p>
            <a:r>
              <a:rPr lang="en-AU" sz="3300" dirty="0"/>
              <a:t>Symptom management</a:t>
            </a:r>
          </a:p>
          <a:p>
            <a:r>
              <a:rPr lang="en-AU" sz="3300" dirty="0"/>
              <a:t>What symptoms are most problematic? </a:t>
            </a:r>
          </a:p>
          <a:p>
            <a:pPr lvl="1"/>
            <a:r>
              <a:rPr lang="en-AU" sz="3300" dirty="0"/>
              <a:t>Sleep, headache, dizziness, pain, cognitive</a:t>
            </a:r>
          </a:p>
          <a:p>
            <a:r>
              <a:rPr lang="en-AU" sz="3300" dirty="0"/>
              <a:t>Manage in sequence</a:t>
            </a:r>
          </a:p>
          <a:p>
            <a:r>
              <a:rPr lang="en-AU" sz="3300" dirty="0"/>
              <a:t>Lifestyle management </a:t>
            </a:r>
          </a:p>
          <a:p>
            <a:pPr lvl="1"/>
            <a:r>
              <a:rPr lang="en-AU" sz="3300" dirty="0"/>
              <a:t>Including social contact</a:t>
            </a:r>
          </a:p>
          <a:p>
            <a:pPr lvl="1"/>
            <a:r>
              <a:rPr lang="en-AU" sz="3300" dirty="0"/>
              <a:t>Some educational input</a:t>
            </a:r>
          </a:p>
          <a:p>
            <a:pPr lvl="1"/>
            <a:r>
              <a:rPr lang="en-AU" sz="3300" dirty="0"/>
              <a:t>Some physical activity</a:t>
            </a:r>
          </a:p>
          <a:p>
            <a:pPr lvl="1"/>
            <a:r>
              <a:rPr lang="en-AU" sz="3300" dirty="0"/>
              <a:t>Something enjoyable outside of home each week</a:t>
            </a:r>
          </a:p>
          <a:p>
            <a:r>
              <a:rPr lang="en-AU" sz="3300" dirty="0"/>
              <a:t>Young person makes these decisions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02739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F5D4-BA98-BC47-A9DE-A2FE3C3B8A79}"/>
              </a:ext>
            </a:extLst>
          </p:cNvPr>
          <p:cNvSpPr>
            <a:spLocks noGrp="1"/>
          </p:cNvSpPr>
          <p:nvPr>
            <p:ph type="title"/>
          </p:nvPr>
        </p:nvSpPr>
        <p:spPr/>
        <p:txBody>
          <a:bodyPr/>
          <a:lstStyle/>
          <a:p>
            <a:r>
              <a:rPr lang="en-US" dirty="0"/>
              <a:t>Additional supports</a:t>
            </a:r>
          </a:p>
        </p:txBody>
      </p:sp>
      <p:sp>
        <p:nvSpPr>
          <p:cNvPr id="3" name="Content Placeholder 2">
            <a:extLst>
              <a:ext uri="{FF2B5EF4-FFF2-40B4-BE49-F238E27FC236}">
                <a16:creationId xmlns:a16="http://schemas.microsoft.com/office/drawing/2014/main" id="{4DAD2EF6-C0B0-8F48-8C99-99D3F5F91F5C}"/>
              </a:ext>
            </a:extLst>
          </p:cNvPr>
          <p:cNvSpPr>
            <a:spLocks noGrp="1"/>
          </p:cNvSpPr>
          <p:nvPr>
            <p:ph idx="1"/>
          </p:nvPr>
        </p:nvSpPr>
        <p:spPr/>
        <p:txBody>
          <a:bodyPr/>
          <a:lstStyle/>
          <a:p>
            <a:r>
              <a:rPr lang="en-AU" dirty="0"/>
              <a:t>May involve cardiologist if simple measures for POTS not effective</a:t>
            </a:r>
          </a:p>
          <a:p>
            <a:r>
              <a:rPr lang="en-AU" dirty="0"/>
              <a:t>Sleep physician</a:t>
            </a:r>
          </a:p>
          <a:p>
            <a:r>
              <a:rPr lang="en-AU" dirty="0"/>
              <a:t>Mental health team </a:t>
            </a:r>
          </a:p>
          <a:p>
            <a:r>
              <a:rPr lang="en-AU" dirty="0"/>
              <a:t>Gynaecologist for significant dysmenorrhoea and exacerbation of CFS symptoms during period</a:t>
            </a:r>
          </a:p>
          <a:p>
            <a:r>
              <a:rPr lang="en-AU" dirty="0"/>
              <a:t>Gastroenterologist if some new food intolerances</a:t>
            </a:r>
          </a:p>
          <a:p>
            <a:r>
              <a:rPr lang="en-AU" dirty="0"/>
              <a:t>Occasionally pain team or rheumatology if strongly positive ANA but no other indicators of autoimmune disease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50356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D64C-7CC6-0246-9BA1-7D9FDDE87B11}"/>
              </a:ext>
            </a:extLst>
          </p:cNvPr>
          <p:cNvSpPr>
            <a:spLocks noGrp="1"/>
          </p:cNvSpPr>
          <p:nvPr>
            <p:ph type="title"/>
          </p:nvPr>
        </p:nvSpPr>
        <p:spPr/>
        <p:txBody>
          <a:bodyPr/>
          <a:lstStyle/>
          <a:p>
            <a:r>
              <a:rPr lang="en-AU" dirty="0"/>
              <a:t>If plan is not working well:</a:t>
            </a:r>
            <a:endParaRPr lang="en-US" dirty="0"/>
          </a:p>
        </p:txBody>
      </p:sp>
      <p:sp>
        <p:nvSpPr>
          <p:cNvPr id="3" name="Content Placeholder 2">
            <a:extLst>
              <a:ext uri="{FF2B5EF4-FFF2-40B4-BE49-F238E27FC236}">
                <a16:creationId xmlns:a16="http://schemas.microsoft.com/office/drawing/2014/main" id="{A9BEAAAA-3809-8643-BE46-B6564A1D528A}"/>
              </a:ext>
            </a:extLst>
          </p:cNvPr>
          <p:cNvSpPr>
            <a:spLocks noGrp="1"/>
          </p:cNvSpPr>
          <p:nvPr>
            <p:ph idx="1"/>
          </p:nvPr>
        </p:nvSpPr>
        <p:spPr/>
        <p:txBody>
          <a:bodyPr/>
          <a:lstStyle/>
          <a:p>
            <a:r>
              <a:rPr lang="en-AU" dirty="0"/>
              <a:t>Reasons are often family, school, or personality (boom and bust personality- ‘all or nothing’) </a:t>
            </a:r>
          </a:p>
          <a:p>
            <a:r>
              <a:rPr lang="en-AU" dirty="0"/>
              <a:t>Self-management program by the rehab. team </a:t>
            </a:r>
          </a:p>
          <a:p>
            <a:pPr lvl="1"/>
            <a:r>
              <a:rPr lang="en-AU" dirty="0"/>
              <a:t>Physiotherapist, Occupational therapist, teacher and psychologist</a:t>
            </a:r>
          </a:p>
          <a:p>
            <a:pPr lvl="1"/>
            <a:r>
              <a:rPr lang="en-AU" dirty="0"/>
              <a:t>Assessed beforehand – goals established</a:t>
            </a:r>
          </a:p>
          <a:p>
            <a:r>
              <a:rPr lang="en-AU" dirty="0"/>
              <a:t>Inpatient or intensive outpatient program and currently having a trial of an online program due to COVID-19 restrictions </a:t>
            </a:r>
          </a:p>
          <a:p>
            <a:r>
              <a:rPr lang="en-AU" dirty="0"/>
              <a:t>3-4 young people at a time for 4-week program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304566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95EA-4585-BE46-9D2D-2D497D4EFDD5}"/>
              </a:ext>
            </a:extLst>
          </p:cNvPr>
          <p:cNvSpPr>
            <a:spLocks noGrp="1"/>
          </p:cNvSpPr>
          <p:nvPr>
            <p:ph type="title"/>
          </p:nvPr>
        </p:nvSpPr>
        <p:spPr>
          <a:xfrm>
            <a:off x="838200" y="365125"/>
            <a:ext cx="8263759" cy="1325563"/>
          </a:xfrm>
        </p:spPr>
        <p:txBody>
          <a:bodyPr/>
          <a:lstStyle/>
          <a:p>
            <a:r>
              <a:rPr lang="en-AU" dirty="0"/>
              <a:t>Most common responses regarding helpful interventions</a:t>
            </a:r>
            <a:endParaRPr lang="en-US" dirty="0"/>
          </a:p>
        </p:txBody>
      </p:sp>
      <p:sp>
        <p:nvSpPr>
          <p:cNvPr id="3" name="Content Placeholder 2">
            <a:extLst>
              <a:ext uri="{FF2B5EF4-FFF2-40B4-BE49-F238E27FC236}">
                <a16:creationId xmlns:a16="http://schemas.microsoft.com/office/drawing/2014/main" id="{69139334-B3F6-5A45-8197-008B3B7B6C65}"/>
              </a:ext>
            </a:extLst>
          </p:cNvPr>
          <p:cNvSpPr>
            <a:spLocks noGrp="1"/>
          </p:cNvSpPr>
          <p:nvPr>
            <p:ph idx="1"/>
          </p:nvPr>
        </p:nvSpPr>
        <p:spPr>
          <a:xfrm>
            <a:off x="838200" y="2044699"/>
            <a:ext cx="10515600" cy="3089275"/>
          </a:xfrm>
        </p:spPr>
        <p:txBody>
          <a:bodyPr/>
          <a:lstStyle/>
          <a:p>
            <a:r>
              <a:rPr lang="en-AU" sz="3600" dirty="0"/>
              <a:t>Being understood</a:t>
            </a:r>
          </a:p>
          <a:p>
            <a:r>
              <a:rPr lang="en-AU" sz="3600" dirty="0"/>
              <a:t>Assistance with education – planning flexibility and advocacy</a:t>
            </a:r>
          </a:p>
          <a:p>
            <a:r>
              <a:rPr lang="en-AU" sz="3600" dirty="0"/>
              <a:t>Support with self-management &amp; providing framework to design one.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83014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DD651B61-325E-4E73-8445-38B0DE8AAA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2">
            <a:extLst>
              <a:ext uri="{FF2B5EF4-FFF2-40B4-BE49-F238E27FC236}">
                <a16:creationId xmlns:a16="http://schemas.microsoft.com/office/drawing/2014/main" id="{B42E5253-D3AC-4AC2-B766-8B34F13C2F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10AE8D57-436A-4073-9A75-15BB5949F8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E9751CB9-7B25-4EB8-9A6F-82F822549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502020104020203"/>
              <a:ea typeface="+mn-ea"/>
              <a:cs typeface="+mn-cs"/>
            </a:endParaRPr>
          </a:p>
        </p:txBody>
      </p:sp>
      <p:sp>
        <p:nvSpPr>
          <p:cNvPr id="14" name="Rectangle 18">
            <a:extLst>
              <a:ext uri="{FF2B5EF4-FFF2-40B4-BE49-F238E27FC236}">
                <a16:creationId xmlns:a16="http://schemas.microsoft.com/office/drawing/2014/main" id="{E1317383-CF3B-4B02-9512-BECBEF6362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0">
            <a:extLst>
              <a:ext uri="{FF2B5EF4-FFF2-40B4-BE49-F238E27FC236}">
                <a16:creationId xmlns:a16="http://schemas.microsoft.com/office/drawing/2014/main" id="{B1D4C7A0-6DF2-4F2D-A45D-F111582974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2">
            <a:extLst>
              <a:ext uri="{FF2B5EF4-FFF2-40B4-BE49-F238E27FC236}">
                <a16:creationId xmlns:a16="http://schemas.microsoft.com/office/drawing/2014/main" id="{DBF3943D-BCB6-4B31-809D-A005686483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4">
            <a:extLst>
              <a:ext uri="{FF2B5EF4-FFF2-40B4-BE49-F238E27FC236}">
                <a16:creationId xmlns:a16="http://schemas.microsoft.com/office/drawing/2014/main" id="{39373A6F-2E1F-4613-8E1D-D68057D29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99ED47-BBD5-4713-AA97-232545B19744}"/>
              </a:ext>
            </a:extLst>
          </p:cNvPr>
          <p:cNvSpPr>
            <a:spLocks noGrp="1"/>
          </p:cNvSpPr>
          <p:nvPr>
            <p:ph type="title"/>
          </p:nvPr>
        </p:nvSpPr>
        <p:spPr>
          <a:xfrm>
            <a:off x="591223" y="1153397"/>
            <a:ext cx="3409783" cy="1300365"/>
          </a:xfrm>
        </p:spPr>
        <p:txBody>
          <a:bodyPr vert="horz" lIns="91440" tIns="45720" rIns="91440" bIns="45720" rtlCol="0" anchor="b">
            <a:noAutofit/>
          </a:bodyPr>
          <a:lstStyle/>
          <a:p>
            <a:r>
              <a:rPr lang="en-US" sz="3300" dirty="0">
                <a:solidFill>
                  <a:srgbClr val="FFFFFF"/>
                </a:solidFill>
                <a:latin typeface="Oswald" panose="00000500000000000000" pitchFamily="2" charset="0"/>
              </a:rPr>
              <a:t>Recognition and Prevention of PEM</a:t>
            </a:r>
            <a:endParaRPr lang="en-US" sz="3300" dirty="0">
              <a:solidFill>
                <a:srgbClr val="00B0F0"/>
              </a:solidFill>
              <a:latin typeface="Oswald" panose="00000500000000000000" pitchFamily="2" charset="0"/>
            </a:endParaRPr>
          </a:p>
        </p:txBody>
      </p:sp>
      <p:sp>
        <p:nvSpPr>
          <p:cNvPr id="3" name="Content Placeholder 2">
            <a:extLst>
              <a:ext uri="{FF2B5EF4-FFF2-40B4-BE49-F238E27FC236}">
                <a16:creationId xmlns:a16="http://schemas.microsoft.com/office/drawing/2014/main" id="{C52997A8-AA44-4B92-B660-A99FA81ADB63}"/>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r>
              <a:rPr lang="en-US" sz="2000" dirty="0">
                <a:solidFill>
                  <a:srgbClr val="FFFFFF"/>
                </a:solidFill>
              </a:rPr>
              <a:t>Keep a symptom diary</a:t>
            </a:r>
          </a:p>
          <a:p>
            <a:endParaRPr lang="en-US" sz="2000" dirty="0">
              <a:solidFill>
                <a:srgbClr val="FFFFFF"/>
              </a:solidFill>
            </a:endParaRPr>
          </a:p>
          <a:p>
            <a:r>
              <a:rPr lang="en-US" sz="2000" dirty="0" smtClean="0">
                <a:solidFill>
                  <a:srgbClr val="FFFFFF"/>
                </a:solidFill>
              </a:rPr>
              <a:t>Pacing/energy </a:t>
            </a:r>
            <a:r>
              <a:rPr lang="en-US" sz="2000" dirty="0">
                <a:solidFill>
                  <a:srgbClr val="FFFFFF"/>
                </a:solidFill>
              </a:rPr>
              <a:t>conservation</a:t>
            </a:r>
          </a:p>
          <a:p>
            <a:endParaRPr lang="en-US" sz="2000" dirty="0">
              <a:solidFill>
                <a:srgbClr val="FFFFFF"/>
              </a:solidFill>
            </a:endParaRPr>
          </a:p>
          <a:p>
            <a:r>
              <a:rPr lang="en-US" sz="2000" dirty="0">
                <a:solidFill>
                  <a:srgbClr val="FFFFFF"/>
                </a:solidFill>
              </a:rPr>
              <a:t>Heart rate monitoring</a:t>
            </a:r>
          </a:p>
        </p:txBody>
      </p:sp>
      <p:pic>
        <p:nvPicPr>
          <p:cNvPr id="6" name="Content Placeholder 5" descr="A person in a white shirt&#10;&#10;Description automatically generated">
            <a:extLst>
              <a:ext uri="{FF2B5EF4-FFF2-40B4-BE49-F238E27FC236}">
                <a16:creationId xmlns:a16="http://schemas.microsoft.com/office/drawing/2014/main" id="{0C00BC95-95DE-1248-A4A1-E001BA15DE3F}"/>
              </a:ext>
            </a:extLst>
          </p:cNvPr>
          <p:cNvPicPr>
            <a:picLocks noGrp="1" noChangeAspect="1"/>
          </p:cNvPicPr>
          <p:nvPr>
            <p:ph sz="half" idx="2"/>
          </p:nvPr>
        </p:nvPicPr>
        <p:blipFill>
          <a:blip r:embed="rId2"/>
          <a:stretch>
            <a:fillRect/>
          </a:stretch>
        </p:blipFill>
        <p:spPr>
          <a:xfrm>
            <a:off x="4592231" y="1507473"/>
            <a:ext cx="6831503" cy="3825641"/>
          </a:xfrm>
          <a:prstGeom prst="rect">
            <a:avLst/>
          </a:prstGeom>
        </p:spPr>
      </p:pic>
      <p:sp>
        <p:nvSpPr>
          <p:cNvPr id="4" name="Footer Placeholder 3">
            <a:extLst>
              <a:ext uri="{FF2B5EF4-FFF2-40B4-BE49-F238E27FC236}">
                <a16:creationId xmlns:a16="http://schemas.microsoft.com/office/drawing/2014/main" id="{3FA08807-48A7-47F8-A1AA-A02EFC9A431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lumMod val="75000"/>
                    <a:lumOff val="25000"/>
                  </a:srgbClr>
                </a:solidFill>
                <a:effectLst/>
                <a:uLnTx/>
                <a:uFillTx/>
                <a:latin typeface="Tw Cen MT" panose="020B0502020104020203"/>
                <a:ea typeface="+mn-ea"/>
                <a:cs typeface="+mn-cs"/>
              </a:rPr>
              <a:t>www.workwellfoundation.org</a:t>
            </a:r>
            <a:endParaRPr kumimoji="0" lang="en-US" sz="900" b="0" i="0" u="none" strike="noStrike" kern="1200" cap="all" spc="0" normalizeH="0" baseline="0" noProof="0" dirty="0">
              <a:ln>
                <a:noFill/>
              </a:ln>
              <a:solidFill>
                <a:srgbClr val="FFFFFF">
                  <a:lumMod val="75000"/>
                  <a:lumOff val="25000"/>
                </a:srgbClr>
              </a:solidFill>
              <a:effectLst/>
              <a:uLnTx/>
              <a:uFillTx/>
              <a:latin typeface="Tw Cen MT" panose="020B05020201040202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54402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1F833B78-8E72-B446-9A8B-DC71BE4FA32C}"/>
              </a:ext>
            </a:extLst>
          </p:cNvPr>
          <p:cNvSpPr>
            <a:spLocks noGrp="1" noChangeArrowheads="1"/>
          </p:cNvSpPr>
          <p:nvPr>
            <p:ph type="title"/>
          </p:nvPr>
        </p:nvSpPr>
        <p:spPr/>
        <p:txBody>
          <a:bodyPr>
            <a:normAutofit/>
          </a:bodyPr>
          <a:lstStyle/>
          <a:p>
            <a:pPr>
              <a:defRPr/>
            </a:pPr>
            <a:r>
              <a:rPr lang="en-US" sz="4000" dirty="0">
                <a:latin typeface="Oswald" panose="00000500000000000000" pitchFamily="2" charset="0"/>
              </a:rPr>
              <a:t>Preventive Medicine</a:t>
            </a:r>
          </a:p>
        </p:txBody>
      </p:sp>
      <p:pic>
        <p:nvPicPr>
          <p:cNvPr id="222212" name="Picture 4" descr="PFMC8982">
            <a:extLst>
              <a:ext uri="{FF2B5EF4-FFF2-40B4-BE49-F238E27FC236}">
                <a16:creationId xmlns:a16="http://schemas.microsoft.com/office/drawing/2014/main" id="{008D427E-FBB3-3243-B7BC-72B43C25C68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857500" y="1646238"/>
            <a:ext cx="2286000" cy="209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22214" name="Picture 6" descr="Polar_S-610_Heart_Rate_Monitor">
            <a:extLst>
              <a:ext uri="{FF2B5EF4-FFF2-40B4-BE49-F238E27FC236}">
                <a16:creationId xmlns:a16="http://schemas.microsoft.com/office/drawing/2014/main" id="{FEC33BCB-AD81-944E-831A-909B8BF3BEA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13101" y="3941763"/>
            <a:ext cx="1573213"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22211" name="Rectangle 3">
            <a:extLst>
              <a:ext uri="{FF2B5EF4-FFF2-40B4-BE49-F238E27FC236}">
                <a16:creationId xmlns:a16="http://schemas.microsoft.com/office/drawing/2014/main" id="{84BD2AF7-B811-3040-BBD2-EBC2963BC4A2}"/>
              </a:ext>
            </a:extLst>
          </p:cNvPr>
          <p:cNvSpPr>
            <a:spLocks noGrp="1" noChangeArrowheads="1"/>
          </p:cNvSpPr>
          <p:nvPr>
            <p:ph type="body" sz="half" idx="3"/>
          </p:nvPr>
        </p:nvSpPr>
        <p:spPr>
          <a:xfrm>
            <a:off x="6172200" y="1600201"/>
            <a:ext cx="4495800" cy="4530725"/>
          </a:xfrm>
        </p:spPr>
        <p:txBody>
          <a:bodyPr/>
          <a:lstStyle/>
          <a:p>
            <a:pPr>
              <a:buFont typeface="Wingdings" charset="0"/>
              <a:buChar char="n"/>
              <a:defRPr/>
            </a:pPr>
            <a:r>
              <a:rPr lang="en-US" sz="2600" dirty="0"/>
              <a:t>Activity Biofeedback</a:t>
            </a:r>
          </a:p>
          <a:p>
            <a:pPr lvl="1">
              <a:buFont typeface="Wingdings" charset="0"/>
              <a:buChar char="q"/>
              <a:defRPr/>
            </a:pPr>
            <a:r>
              <a:rPr lang="en-US" sz="2200" dirty="0"/>
              <a:t>HR at anaerobic threshold</a:t>
            </a:r>
          </a:p>
          <a:p>
            <a:pPr>
              <a:buFont typeface="Wingdings" charset="0"/>
              <a:buChar char="n"/>
              <a:defRPr/>
            </a:pPr>
            <a:endParaRPr lang="en-US" sz="2600" dirty="0"/>
          </a:p>
          <a:p>
            <a:pPr>
              <a:buFont typeface="Wingdings" charset="0"/>
              <a:buChar char="n"/>
              <a:defRPr/>
            </a:pPr>
            <a:r>
              <a:rPr lang="en-US" sz="2600" dirty="0"/>
              <a:t>Energy Conservation Therapy</a:t>
            </a:r>
          </a:p>
          <a:p>
            <a:pPr lvl="1">
              <a:buFont typeface="Wingdings" charset="0"/>
              <a:buChar char="q"/>
              <a:defRPr/>
            </a:pPr>
            <a:r>
              <a:rPr lang="en-US" sz="2200" dirty="0"/>
              <a:t>Pacing</a:t>
            </a:r>
          </a:p>
          <a:p>
            <a:pPr lvl="1">
              <a:buFont typeface="Wingdings" charset="0"/>
              <a:buChar char="q"/>
              <a:defRPr/>
            </a:pPr>
            <a:r>
              <a:rPr lang="en-US" sz="2200" dirty="0"/>
              <a:t>Rest breaks</a:t>
            </a:r>
          </a:p>
          <a:p>
            <a:pPr lvl="1">
              <a:buFont typeface="Wingdings" charset="0"/>
              <a:buChar char="q"/>
              <a:defRPr/>
            </a:pPr>
            <a:r>
              <a:rPr lang="en-US" sz="2200" dirty="0"/>
              <a:t>Balance activity</a:t>
            </a:r>
          </a:p>
          <a:p>
            <a:pPr lvl="1">
              <a:buFont typeface="Wingdings" charset="0"/>
              <a:buChar char="q"/>
              <a:defRPr/>
            </a:pPr>
            <a:endParaRPr lang="en-US" sz="2200" dirty="0"/>
          </a:p>
          <a:p>
            <a:pPr>
              <a:buFont typeface="Wingdings" charset="0"/>
              <a:buChar char="n"/>
              <a:defRPr/>
            </a:pPr>
            <a:endParaRPr lang="en-US" sz="2600" dirty="0"/>
          </a:p>
          <a:p>
            <a:pPr>
              <a:buFont typeface="Wingdings" charset="0"/>
              <a:buChar char="n"/>
              <a:defRPr/>
            </a:pPr>
            <a:endParaRPr lang="en-US" sz="26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383787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F3247789-8426-234F-8A43-82D9726F3CAF}"/>
              </a:ext>
            </a:extLst>
          </p:cNvPr>
          <p:cNvSpPr>
            <a:spLocks noGrp="1" noChangeArrowheads="1"/>
          </p:cNvSpPr>
          <p:nvPr>
            <p:ph idx="1"/>
          </p:nvPr>
        </p:nvSpPr>
        <p:spPr>
          <a:xfrm>
            <a:off x="581192" y="2519540"/>
            <a:ext cx="11029615" cy="3634486"/>
          </a:xfrm>
        </p:spPr>
        <p:txBody>
          <a:bodyPr>
            <a:noAutofit/>
          </a:bodyPr>
          <a:lstStyle/>
          <a:p>
            <a:pPr eaLnBrk="1" hangingPunct="1">
              <a:buFont typeface="Wingdings" charset="0"/>
              <a:buChar char="n"/>
              <a:defRPr/>
            </a:pPr>
            <a:r>
              <a:rPr lang="en-US" sz="2800" dirty="0"/>
              <a:t>Pacing</a:t>
            </a:r>
          </a:p>
          <a:p>
            <a:pPr lvl="1" eaLnBrk="1" hangingPunct="1">
              <a:buFont typeface="Wingdings" charset="0"/>
              <a:buChar char="q"/>
              <a:defRPr/>
            </a:pPr>
            <a:r>
              <a:rPr lang="en-US" sz="2400" dirty="0"/>
              <a:t>Rest breaks</a:t>
            </a:r>
          </a:p>
          <a:p>
            <a:pPr eaLnBrk="1" hangingPunct="1">
              <a:buFont typeface="Wingdings" charset="0"/>
              <a:buChar char="n"/>
              <a:defRPr/>
            </a:pPr>
            <a:r>
              <a:rPr lang="en-US" sz="2800" dirty="0"/>
              <a:t>Body Position</a:t>
            </a:r>
          </a:p>
          <a:p>
            <a:pPr lvl="1" eaLnBrk="1" hangingPunct="1">
              <a:buFont typeface="Wingdings" charset="0"/>
              <a:buChar char="q"/>
              <a:defRPr/>
            </a:pPr>
            <a:r>
              <a:rPr lang="en-US" sz="2400" dirty="0"/>
              <a:t>Sit vs. stand</a:t>
            </a:r>
          </a:p>
          <a:p>
            <a:pPr eaLnBrk="1" hangingPunct="1">
              <a:buFont typeface="Wingdings" charset="0"/>
              <a:buChar char="n"/>
              <a:defRPr/>
            </a:pPr>
            <a:r>
              <a:rPr lang="en-US" sz="2800" dirty="0"/>
              <a:t>Joint Protection</a:t>
            </a:r>
          </a:p>
          <a:p>
            <a:pPr lvl="1" eaLnBrk="1" hangingPunct="1">
              <a:buFont typeface="Wingdings" charset="0"/>
              <a:buChar char="q"/>
              <a:defRPr/>
            </a:pPr>
            <a:r>
              <a:rPr lang="en-US" sz="2400" dirty="0"/>
              <a:t>Assistive devices</a:t>
            </a:r>
          </a:p>
          <a:p>
            <a:pPr eaLnBrk="1" hangingPunct="1">
              <a:buFont typeface="Wingdings" charset="0"/>
              <a:buChar char="n"/>
              <a:defRPr/>
            </a:pPr>
            <a:r>
              <a:rPr lang="en-US" sz="2800" dirty="0"/>
              <a:t>Activity Planning</a:t>
            </a:r>
          </a:p>
          <a:p>
            <a:pPr lvl="1" eaLnBrk="1" hangingPunct="1">
              <a:buFont typeface="Wingdings" charset="0"/>
              <a:buChar char="q"/>
              <a:defRPr/>
            </a:pPr>
            <a:r>
              <a:rPr lang="en-US" sz="2400" dirty="0"/>
              <a:t>Balance light and heavy tasks</a:t>
            </a:r>
          </a:p>
        </p:txBody>
      </p:sp>
      <p:sp>
        <p:nvSpPr>
          <p:cNvPr id="29698" name="Rectangle 2">
            <a:extLst>
              <a:ext uri="{FF2B5EF4-FFF2-40B4-BE49-F238E27FC236}">
                <a16:creationId xmlns:a16="http://schemas.microsoft.com/office/drawing/2014/main" id="{7472A7F0-B529-BD46-AD46-CAADDDCB8B8D}"/>
              </a:ext>
            </a:extLst>
          </p:cNvPr>
          <p:cNvSpPr>
            <a:spLocks noGrp="1" noChangeArrowheads="1"/>
          </p:cNvSpPr>
          <p:nvPr>
            <p:ph type="title"/>
          </p:nvPr>
        </p:nvSpPr>
        <p:spPr/>
        <p:txBody>
          <a:bodyPr>
            <a:normAutofit/>
          </a:bodyPr>
          <a:lstStyle/>
          <a:p>
            <a:pPr eaLnBrk="1" hangingPunct="1">
              <a:defRPr/>
            </a:pPr>
            <a:r>
              <a:rPr lang="en-US" sz="4000" dirty="0">
                <a:latin typeface="Oswald" panose="00000500000000000000" pitchFamily="2" charset="0"/>
              </a:rPr>
              <a:t>Energy Conservation Therapy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861" y="244956"/>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657004"/>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challenges + Solutions in the pediatric population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80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378F-4C8F-C942-A3BE-70CF3325A70A}"/>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ED0887B8-149A-C448-BF01-78622FA5320D}"/>
              </a:ext>
            </a:extLst>
          </p:cNvPr>
          <p:cNvSpPr>
            <a:spLocks noGrp="1"/>
          </p:cNvSpPr>
          <p:nvPr>
            <p:ph idx="1"/>
          </p:nvPr>
        </p:nvSpPr>
        <p:spPr/>
        <p:txBody>
          <a:bodyPr/>
          <a:lstStyle/>
          <a:p>
            <a:r>
              <a:rPr lang="en-AU" dirty="0"/>
              <a:t>Being understood</a:t>
            </a:r>
          </a:p>
          <a:p>
            <a:r>
              <a:rPr lang="en-AU" dirty="0"/>
              <a:t>Advocacy and flexibility in being able to continue with education to achieve aspirations or a satisfying occupation/activity</a:t>
            </a:r>
          </a:p>
          <a:p>
            <a:r>
              <a:rPr lang="en-AU" dirty="0"/>
              <a:t>Allowing them permission to seek help for mental health issues when they are ready</a:t>
            </a:r>
          </a:p>
          <a:p>
            <a:r>
              <a:rPr lang="en-AU" dirty="0"/>
              <a:t>Recognising that it is quite ‘healthy’ to be ‘fed up’ and frustrated with the restrictions of the illness – if they were happy not seeing friends, not attending school, not doing activity and being home with parents – we would be much more concerned about them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8698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451138"/>
            <a:ext cx="9144000" cy="2387600"/>
          </a:xfrm>
        </p:spPr>
        <p:txBody>
          <a:bodyPr/>
          <a:lstStyle/>
          <a:p>
            <a:r>
              <a:rPr lang="en-US" dirty="0" smtClean="0"/>
              <a:t>Post-viral ME/CFS</a:t>
            </a:r>
            <a:endParaRPr lang="en-US" dirty="0"/>
          </a:p>
        </p:txBody>
      </p:sp>
      <p:sp>
        <p:nvSpPr>
          <p:cNvPr id="3" name="Subtitle 2"/>
          <p:cNvSpPr>
            <a:spLocks noGrp="1"/>
          </p:cNvSpPr>
          <p:nvPr>
            <p:ph type="subTitle" idx="1"/>
          </p:nvPr>
        </p:nvSpPr>
        <p:spPr>
          <a:xfrm>
            <a:off x="1523999" y="3930813"/>
            <a:ext cx="9144000" cy="1655762"/>
          </a:xfrm>
        </p:spPr>
        <p:txBody>
          <a:bodyPr>
            <a:normAutofit/>
          </a:bodyPr>
          <a:lstStyle/>
          <a:p>
            <a:r>
              <a:rPr lang="en-US" sz="3200" dirty="0" smtClean="0"/>
              <a:t>Diagnosing and treating people with ME/CFS</a:t>
            </a:r>
          </a:p>
          <a:p>
            <a:r>
              <a:rPr lang="en-US" sz="3200" dirty="0" smtClean="0"/>
              <a:t>in the context of COVID-19</a:t>
            </a:r>
            <a:endParaRPr lang="en-US" sz="3200" dirty="0"/>
          </a:p>
        </p:txBody>
      </p:sp>
    </p:spTree>
    <p:extLst>
      <p:ext uri="{BB962C8B-B14F-4D97-AF65-F5344CB8AC3E}">
        <p14:creationId xmlns:p14="http://schemas.microsoft.com/office/powerpoint/2010/main" val="1427324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6784-F3E3-494E-A9B4-CC1B6B83435F}"/>
              </a:ext>
            </a:extLst>
          </p:cNvPr>
          <p:cNvSpPr>
            <a:spLocks noGrp="1"/>
          </p:cNvSpPr>
          <p:nvPr>
            <p:ph type="title"/>
          </p:nvPr>
        </p:nvSpPr>
        <p:spPr/>
        <p:txBody>
          <a:bodyPr/>
          <a:lstStyle/>
          <a:p>
            <a:r>
              <a:rPr lang="en-US" dirty="0"/>
              <a:t>Challenges for family</a:t>
            </a:r>
          </a:p>
        </p:txBody>
      </p:sp>
      <p:sp>
        <p:nvSpPr>
          <p:cNvPr id="3" name="Content Placeholder 2">
            <a:extLst>
              <a:ext uri="{FF2B5EF4-FFF2-40B4-BE49-F238E27FC236}">
                <a16:creationId xmlns:a16="http://schemas.microsoft.com/office/drawing/2014/main" id="{271AC82A-D109-A247-B1B2-1DA5DC4EB18C}"/>
              </a:ext>
            </a:extLst>
          </p:cNvPr>
          <p:cNvSpPr>
            <a:spLocks noGrp="1"/>
          </p:cNvSpPr>
          <p:nvPr>
            <p:ph idx="1"/>
          </p:nvPr>
        </p:nvSpPr>
        <p:spPr/>
        <p:txBody>
          <a:bodyPr>
            <a:normAutofit/>
          </a:bodyPr>
          <a:lstStyle/>
          <a:p>
            <a:r>
              <a:rPr lang="en-AU" sz="3200" dirty="0"/>
              <a:t>Challenges for parents and siblings</a:t>
            </a:r>
          </a:p>
          <a:p>
            <a:r>
              <a:rPr lang="en-AU" sz="3200" dirty="0"/>
              <a:t>Developmental tasks of adolescence are hard enough in well children</a:t>
            </a:r>
          </a:p>
          <a:p>
            <a:pPr lvl="1"/>
            <a:r>
              <a:rPr lang="en-AU" sz="2800" dirty="0"/>
              <a:t>parents negotiating when to push or excuse, </a:t>
            </a:r>
          </a:p>
          <a:p>
            <a:pPr lvl="1"/>
            <a:r>
              <a:rPr lang="en-AU" sz="2800" dirty="0"/>
              <a:t>when to accept </a:t>
            </a:r>
            <a:r>
              <a:rPr lang="en-AU" sz="2800" dirty="0" err="1"/>
              <a:t>behavior</a:t>
            </a:r>
            <a:r>
              <a:rPr lang="en-AU" sz="2800" dirty="0"/>
              <a:t> or set limits, </a:t>
            </a:r>
          </a:p>
          <a:p>
            <a:pPr lvl="1"/>
            <a:r>
              <a:rPr lang="en-AU" sz="2800" dirty="0"/>
              <a:t>when to allow some risk-taking and when to advocate</a:t>
            </a:r>
          </a:p>
          <a:p>
            <a:r>
              <a:rPr lang="en-AU" sz="3200" dirty="0"/>
              <a:t>Roles within the family and relationships with siblings can be problematic especially if a parent has been unwell and is very protective (or dismissive)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220" y="21903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82637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&amp; Final Remarks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078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references:</a:t>
            </a:r>
            <a:endParaRPr lang="en-US" dirty="0"/>
          </a:p>
        </p:txBody>
      </p:sp>
      <p:sp>
        <p:nvSpPr>
          <p:cNvPr id="3" name="Content Placeholder 2"/>
          <p:cNvSpPr>
            <a:spLocks noGrp="1"/>
          </p:cNvSpPr>
          <p:nvPr>
            <p:ph sz="half" idx="1"/>
          </p:nvPr>
        </p:nvSpPr>
        <p:spPr>
          <a:xfrm>
            <a:off x="2382625" y="1807682"/>
            <a:ext cx="7770368" cy="1645920"/>
          </a:xfrm>
        </p:spPr>
        <p:txBody>
          <a:bodyPr>
            <a:normAutofit fontScale="92500" lnSpcReduction="10000"/>
          </a:bodyPr>
          <a:lstStyle/>
          <a:p>
            <a:pPr marL="0" indent="0">
              <a:buNone/>
            </a:pPr>
            <a:r>
              <a:rPr lang="en-US" dirty="0" smtClean="0">
                <a:latin typeface="Permanent Marker" panose="02000000000000000000" pitchFamily="2" charset="0"/>
                <a:ea typeface="Permanent Marker" panose="02000000000000000000" pitchFamily="2" charset="0"/>
              </a:rPr>
              <a:t>Dr. Lucinda Bateman</a:t>
            </a:r>
          </a:p>
          <a:p>
            <a:pPr marL="0" indent="0">
              <a:buNone/>
            </a:pPr>
            <a:r>
              <a:rPr lang="en-US" sz="1900" dirty="0" smtClean="0">
                <a:latin typeface="Arial" panose="020B0604020202020204" pitchFamily="34" charset="0"/>
                <a:ea typeface="Permanent Marker" panose="02000000000000000000" pitchFamily="2" charset="0"/>
                <a:cs typeface="Arial" panose="020B0604020202020204" pitchFamily="34" charset="0"/>
                <a:hlinkClick r:id="rId2"/>
              </a:rPr>
              <a:t>Initiating care of a patient with </a:t>
            </a:r>
            <a:r>
              <a:rPr lang="en-US" sz="1900" dirty="0" err="1" smtClean="0">
                <a:latin typeface="Arial" panose="020B0604020202020204" pitchFamily="34" charset="0"/>
                <a:ea typeface="Permanent Marker" panose="02000000000000000000" pitchFamily="2" charset="0"/>
                <a:cs typeface="Arial" panose="020B0604020202020204" pitchFamily="34" charset="0"/>
                <a:hlinkClick r:id="rId2"/>
              </a:rPr>
              <a:t>myalgic</a:t>
            </a:r>
            <a:r>
              <a:rPr lang="en-US" sz="1900" dirty="0" smtClean="0">
                <a:latin typeface="Arial" panose="020B0604020202020204" pitchFamily="34" charset="0"/>
                <a:ea typeface="Permanent Marker" panose="02000000000000000000" pitchFamily="2" charset="0"/>
                <a:cs typeface="Arial" panose="020B0604020202020204" pitchFamily="34" charset="0"/>
                <a:hlinkClick r:id="rId2"/>
              </a:rPr>
              <a:t> encephalomyelitis/chronic fatigue syndrome (ME/CFS)</a:t>
            </a:r>
            <a:r>
              <a:rPr lang="en-US" sz="1900" dirty="0" smtClean="0">
                <a:latin typeface="Arial" panose="020B0604020202020204" pitchFamily="34" charset="0"/>
                <a:ea typeface="Permanent Marker" panose="02000000000000000000" pitchFamily="2" charset="0"/>
                <a:cs typeface="Arial" panose="020B0604020202020204" pitchFamily="34" charset="0"/>
              </a:rPr>
              <a:t>. Lapp CW. Front </a:t>
            </a:r>
            <a:r>
              <a:rPr lang="en-US" sz="1900" dirty="0" err="1" smtClean="0">
                <a:latin typeface="Arial" panose="020B0604020202020204" pitchFamily="34" charset="0"/>
                <a:ea typeface="Permanent Marker" panose="02000000000000000000" pitchFamily="2" charset="0"/>
                <a:cs typeface="Arial" panose="020B0604020202020204" pitchFamily="34" charset="0"/>
              </a:rPr>
              <a:t>Pediatr</a:t>
            </a:r>
            <a:r>
              <a:rPr lang="en-US" sz="1900" dirty="0" smtClean="0">
                <a:latin typeface="Arial" panose="020B0604020202020204" pitchFamily="34" charset="0"/>
                <a:ea typeface="Permanent Marker" panose="02000000000000000000" pitchFamily="2" charset="0"/>
                <a:cs typeface="Arial" panose="020B0604020202020204" pitchFamily="34" charset="0"/>
              </a:rPr>
              <a:t>. 2019 Jan 23; 6:415.</a:t>
            </a:r>
            <a:endParaRPr lang="en-US" sz="1900" dirty="0">
              <a:latin typeface="Arial" panose="020B0604020202020204" pitchFamily="34" charset="0"/>
              <a:ea typeface="Permanent Marker" panose="02000000000000000000" pitchFamily="2" charset="0"/>
              <a:cs typeface="Arial" panose="020B0604020202020204" pitchFamily="34" charset="0"/>
            </a:endParaRPr>
          </a:p>
        </p:txBody>
      </p:sp>
      <p:sp>
        <p:nvSpPr>
          <p:cNvPr id="7" name="Content Placeholder 6"/>
          <p:cNvSpPr>
            <a:spLocks noGrp="1"/>
          </p:cNvSpPr>
          <p:nvPr>
            <p:ph sz="half" idx="2"/>
          </p:nvPr>
        </p:nvSpPr>
        <p:spPr>
          <a:xfrm>
            <a:off x="2382625" y="4914205"/>
            <a:ext cx="8643338" cy="1443092"/>
          </a:xfrm>
        </p:spPr>
        <p:txBody>
          <a:bodyPr>
            <a:normAutofit fontScale="92500" lnSpcReduction="10000"/>
          </a:bodyPr>
          <a:lstStyle/>
          <a:p>
            <a:pPr marL="0" indent="0">
              <a:buNone/>
            </a:pPr>
            <a:r>
              <a:rPr lang="en-US" dirty="0" smtClean="0">
                <a:latin typeface="Permanent Marker" panose="02000000000000000000" pitchFamily="2" charset="0"/>
                <a:ea typeface="Permanent Marker" panose="02000000000000000000" pitchFamily="2" charset="0"/>
              </a:rPr>
              <a:t>Dr. Mark </a:t>
            </a:r>
            <a:r>
              <a:rPr lang="en-US" dirty="0" err="1" smtClean="0">
                <a:latin typeface="Permanent Marker" panose="02000000000000000000" pitchFamily="2" charset="0"/>
                <a:ea typeface="Permanent Marker" panose="02000000000000000000" pitchFamily="2" charset="0"/>
              </a:rPr>
              <a:t>VanNess</a:t>
            </a:r>
            <a:endParaRPr lang="en-US" dirty="0" smtClean="0">
              <a:latin typeface="Permanent Marker" panose="02000000000000000000" pitchFamily="2" charset="0"/>
              <a:ea typeface="Permanent Marker" panose="02000000000000000000" pitchFamily="2" charset="0"/>
            </a:endParaRPr>
          </a:p>
          <a:p>
            <a:pPr marL="0" indent="0">
              <a:buNone/>
            </a:pPr>
            <a:r>
              <a:rPr lang="en-US" sz="1900" dirty="0" smtClean="0">
                <a:latin typeface="Arial" panose="020B0604020202020204" pitchFamily="34" charset="0"/>
                <a:ea typeface="Permanent Marker" panose="02000000000000000000" pitchFamily="2" charset="0"/>
                <a:cs typeface="Arial" panose="020B0604020202020204" pitchFamily="34" charset="0"/>
                <a:hlinkClick r:id="rId3"/>
              </a:rPr>
              <a:t>Post-exertional malaise symptoms distinguish ME/CFS subjects from healthy controls</a:t>
            </a:r>
            <a:r>
              <a:rPr lang="en-US" sz="1900" dirty="0" smtClean="0">
                <a:latin typeface="Arial" panose="020B0604020202020204" pitchFamily="34" charset="0"/>
                <a:ea typeface="Permanent Marker" panose="02000000000000000000" pitchFamily="2" charset="0"/>
                <a:cs typeface="Arial" panose="020B0604020202020204" pitchFamily="34" charset="0"/>
              </a:rPr>
              <a:t>. </a:t>
            </a:r>
            <a:r>
              <a:rPr lang="nb-NO" sz="1900" dirty="0">
                <a:latin typeface="Arial" panose="020B0604020202020204" pitchFamily="34" charset="0"/>
                <a:cs typeface="Arial" panose="020B0604020202020204" pitchFamily="34" charset="0"/>
              </a:rPr>
              <a:t>Mateo, L. J., Chu, L., Stevens, S., Stevens, J., Snell, C. R., Davenport, T., &amp; VanNess, J. M</a:t>
            </a:r>
            <a:r>
              <a:rPr lang="nb-NO" sz="1900" dirty="0" smtClean="0">
                <a:latin typeface="Arial" panose="020B0604020202020204" pitchFamily="34" charset="0"/>
                <a:cs typeface="Arial" panose="020B0604020202020204" pitchFamily="34" charset="0"/>
              </a:rPr>
              <a:t>. Work. 2020. </a:t>
            </a:r>
            <a:r>
              <a:rPr lang="en-US" sz="1900" i="1" dirty="0">
                <a:latin typeface="Arial" panose="020B0604020202020204" pitchFamily="34" charset="0"/>
                <a:cs typeface="Arial" panose="020B0604020202020204" pitchFamily="34" charset="0"/>
              </a:rPr>
              <a:t>66</a:t>
            </a:r>
            <a:r>
              <a:rPr lang="en-US" sz="1900" dirty="0">
                <a:latin typeface="Arial" panose="020B0604020202020204" pitchFamily="34" charset="0"/>
                <a:cs typeface="Arial" panose="020B0604020202020204" pitchFamily="34" charset="0"/>
              </a:rPr>
              <a:t>(2), 265–275. https://doi.org/10.3233/WOR-203168</a:t>
            </a:r>
            <a:endParaRPr lang="en-US" sz="1900" dirty="0">
              <a:latin typeface="Arial" panose="020B0604020202020204" pitchFamily="34" charset="0"/>
              <a:ea typeface="Permanent Marker" panose="02000000000000000000" pitchFamily="2"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52" y="1825625"/>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8475" y="3028713"/>
            <a:ext cx="1769112"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209" y="4811263"/>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ontent Placeholder 2"/>
          <p:cNvSpPr txBox="1">
            <a:spLocks/>
          </p:cNvSpPr>
          <p:nvPr/>
        </p:nvSpPr>
        <p:spPr>
          <a:xfrm>
            <a:off x="986749" y="3218898"/>
            <a:ext cx="8280196" cy="15271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700" kern="1200">
                <a:solidFill>
                  <a:srgbClr val="3A3E3F"/>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3E3F"/>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3E3F"/>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3E3F"/>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3E3F"/>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smtClean="0">
                <a:latin typeface="Permanent Marker" panose="02000000000000000000" pitchFamily="2" charset="0"/>
                <a:ea typeface="Permanent Marker" panose="02000000000000000000" pitchFamily="2" charset="0"/>
              </a:rPr>
              <a:t>Dr. Katherine Rowe</a:t>
            </a:r>
          </a:p>
          <a:p>
            <a:pPr marL="0" indent="0" algn="r">
              <a:buNone/>
            </a:pPr>
            <a:r>
              <a:rPr lang="en-US" sz="1800" dirty="0" smtClean="0">
                <a:latin typeface="Arial" panose="020B0604020202020204" pitchFamily="34" charset="0"/>
                <a:ea typeface="Permanent Marker" panose="02000000000000000000" pitchFamily="2" charset="0"/>
                <a:cs typeface="Arial" panose="020B0604020202020204" pitchFamily="34" charset="0"/>
                <a:hlinkClick r:id="rId7"/>
              </a:rPr>
              <a:t>Myalgic encephalomyelitis/chronic fatigue syndrome diagnosis and management in young people: a primer</a:t>
            </a:r>
            <a:r>
              <a:rPr lang="en-US" sz="1800" dirty="0" smtClean="0">
                <a:latin typeface="Arial" panose="020B0604020202020204" pitchFamily="34" charset="0"/>
                <a:ea typeface="Permanent Marker" panose="02000000000000000000" pitchFamily="2" charset="0"/>
                <a:cs typeface="Arial" panose="020B0604020202020204" pitchFamily="34" charset="0"/>
              </a:rPr>
              <a:t>. Rowe PC, Underhill RA, Friedman KJ, </a:t>
            </a:r>
            <a:r>
              <a:rPr lang="en-US" sz="1800" dirty="0" err="1" smtClean="0">
                <a:latin typeface="Arial" panose="020B0604020202020204" pitchFamily="34" charset="0"/>
                <a:ea typeface="Permanent Marker" panose="02000000000000000000" pitchFamily="2" charset="0"/>
                <a:cs typeface="Arial" panose="020B0604020202020204" pitchFamily="34" charset="0"/>
              </a:rPr>
              <a:t>Gurwitt</a:t>
            </a:r>
            <a:r>
              <a:rPr lang="en-US" sz="1800" dirty="0" smtClean="0">
                <a:latin typeface="Arial" panose="020B0604020202020204" pitchFamily="34" charset="0"/>
                <a:ea typeface="Permanent Marker" panose="02000000000000000000" pitchFamily="2" charset="0"/>
                <a:cs typeface="Arial" panose="020B0604020202020204" pitchFamily="34" charset="0"/>
              </a:rPr>
              <a:t> A, </a:t>
            </a:r>
            <a:r>
              <a:rPr lang="en-US" sz="1800" dirty="0" err="1" smtClean="0">
                <a:latin typeface="Arial" panose="020B0604020202020204" pitchFamily="34" charset="0"/>
                <a:ea typeface="Permanent Marker" panose="02000000000000000000" pitchFamily="2" charset="0"/>
                <a:cs typeface="Arial" panose="020B0604020202020204" pitchFamily="34" charset="0"/>
              </a:rPr>
              <a:t>Medow</a:t>
            </a:r>
            <a:r>
              <a:rPr lang="en-US" sz="1800" dirty="0" smtClean="0">
                <a:latin typeface="Arial" panose="020B0604020202020204" pitchFamily="34" charset="0"/>
                <a:ea typeface="Permanent Marker" panose="02000000000000000000" pitchFamily="2" charset="0"/>
                <a:cs typeface="Arial" panose="020B0604020202020204" pitchFamily="34" charset="0"/>
              </a:rPr>
              <a:t> MS, Schwartz MS, Speight N, Stewart JM, </a:t>
            </a:r>
            <a:r>
              <a:rPr lang="en-US" sz="1800" dirty="0" err="1" smtClean="0">
                <a:latin typeface="Arial" panose="020B0604020202020204" pitchFamily="34" charset="0"/>
                <a:ea typeface="Permanent Marker" panose="02000000000000000000" pitchFamily="2" charset="0"/>
                <a:cs typeface="Arial" panose="020B0604020202020204" pitchFamily="34" charset="0"/>
              </a:rPr>
              <a:t>Vallings</a:t>
            </a:r>
            <a:r>
              <a:rPr lang="en-US" sz="1800" dirty="0" smtClean="0">
                <a:latin typeface="Arial" panose="020B0604020202020204" pitchFamily="34" charset="0"/>
                <a:ea typeface="Permanent Marker" panose="02000000000000000000" pitchFamily="2" charset="0"/>
                <a:cs typeface="Arial" panose="020B0604020202020204" pitchFamily="34" charset="0"/>
              </a:rPr>
              <a:t> R, Rowe KS. Front </a:t>
            </a:r>
            <a:r>
              <a:rPr lang="en-US" sz="1800" dirty="0" err="1" smtClean="0">
                <a:latin typeface="Arial" panose="020B0604020202020204" pitchFamily="34" charset="0"/>
                <a:ea typeface="Permanent Marker" panose="02000000000000000000" pitchFamily="2" charset="0"/>
                <a:cs typeface="Arial" panose="020B0604020202020204" pitchFamily="34" charset="0"/>
              </a:rPr>
              <a:t>Pediatr</a:t>
            </a:r>
            <a:r>
              <a:rPr lang="en-US" sz="1800" dirty="0" smtClean="0">
                <a:latin typeface="Arial" panose="020B0604020202020204" pitchFamily="34" charset="0"/>
                <a:ea typeface="Permanent Marker" panose="02000000000000000000" pitchFamily="2" charset="0"/>
                <a:cs typeface="Arial" panose="020B0604020202020204" pitchFamily="34" charset="0"/>
              </a:rPr>
              <a:t>. 2017 Jun 19;5:121.</a:t>
            </a:r>
          </a:p>
        </p:txBody>
      </p:sp>
    </p:spTree>
    <p:extLst>
      <p:ext uri="{BB962C8B-B14F-4D97-AF65-F5344CB8AC3E}">
        <p14:creationId xmlns:p14="http://schemas.microsoft.com/office/powerpoint/2010/main" val="12356118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D8705-4F9B-4B6D-BB58-7D3BB7BDE1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
        <p:nvSpPr>
          <p:cNvPr id="5" name="TextBox 4">
            <a:extLst>
              <a:ext uri="{FF2B5EF4-FFF2-40B4-BE49-F238E27FC236}">
                <a16:creationId xmlns:a16="http://schemas.microsoft.com/office/drawing/2014/main" id="{BA52B523-61C1-4035-B96C-2E6431894DB5}"/>
              </a:ext>
            </a:extLst>
          </p:cNvPr>
          <p:cNvSpPr txBox="1"/>
          <p:nvPr/>
        </p:nvSpPr>
        <p:spPr>
          <a:xfrm>
            <a:off x="868100" y="1816883"/>
            <a:ext cx="10880203" cy="47857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Batemanhornecenter.org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Provider Resources page   </a:t>
            </a:r>
            <a:r>
              <a:rPr kumimoji="0" lang="en-US" sz="2400" b="0" i="1" u="sng"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https://batemanhornecenter.org/providers/</a:t>
            </a:r>
            <a:r>
              <a:rPr kumimoji="0" lang="en-US" sz="24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 ME/CFS Clinician Coalition</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Mecfscliniciancoalition.org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(currently in last stages of development)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Produced 6 page handout with basic medical information, advice and references: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“US ME/CFS Clinician coalition consensus guidelines for diagnosing and treating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ME/CFS”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1" u="sng"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https://www.omf.ngo/2019/09/01/new-guidelines-for-diagnosing-and-treating-me-cfs/</a:t>
            </a:r>
            <a:endParaRPr kumimoji="0" lang="en-US" sz="24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FD1628B2-827F-4498-BC62-473BEB0D8407}"/>
              </a:ext>
            </a:extLst>
          </p:cNvPr>
          <p:cNvSpPr>
            <a:spLocks noGrp="1"/>
          </p:cNvSpPr>
          <p:nvPr>
            <p:ph type="title"/>
          </p:nvPr>
        </p:nvSpPr>
        <p:spPr>
          <a:xfrm>
            <a:off x="1097280" y="286603"/>
            <a:ext cx="10058400" cy="1229681"/>
          </a:xfrm>
        </p:spPr>
        <p:txBody>
          <a:bodyPr/>
          <a:lstStyle/>
          <a:p>
            <a:r>
              <a:rPr lang="en-US" b="1" dirty="0">
                <a:solidFill>
                  <a:srgbClr val="0070C0"/>
                </a:solidFill>
              </a:rPr>
              <a:t>Additional Resources for Clinicians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73057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524398-BFB4-4C4A-8317-83B8729F9B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08D4B6A-8113-4DFB-B82E-B60CAC8E0A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68AEC1-F3E5-459E-A6F6-7B8D52605904}"/>
              </a:ext>
            </a:extLst>
          </p:cNvPr>
          <p:cNvSpPr>
            <a:spLocks noGrp="1"/>
          </p:cNvSpPr>
          <p:nvPr>
            <p:ph type="title"/>
          </p:nvPr>
        </p:nvSpPr>
        <p:spPr>
          <a:xfrm>
            <a:off x="8086705" y="502919"/>
            <a:ext cx="3556292" cy="2350560"/>
          </a:xfrm>
        </p:spPr>
        <p:txBody>
          <a:bodyPr vert="horz" lIns="91440" tIns="45720" rIns="91440" bIns="45720" rtlCol="0" anchor="ctr">
            <a:normAutofit/>
          </a:bodyPr>
          <a:lstStyle/>
          <a:p>
            <a:pPr algn="ctr"/>
            <a:r>
              <a:rPr lang="en-US" dirty="0">
                <a:solidFill>
                  <a:schemeClr val="tx1"/>
                </a:solidFill>
                <a:latin typeface="Oswald" panose="00000500000000000000" pitchFamily="2" charset="0"/>
              </a:rPr>
              <a:t>PEM Resources</a:t>
            </a:r>
            <a:r>
              <a:rPr lang="en-US" sz="2800" dirty="0">
                <a:solidFill>
                  <a:schemeClr val="tx1"/>
                </a:solidFill>
                <a:latin typeface="Oswald" panose="00000500000000000000" pitchFamily="2" charset="0"/>
              </a:rPr>
              <a:t/>
            </a:r>
            <a:br>
              <a:rPr lang="en-US" sz="2800" dirty="0">
                <a:solidFill>
                  <a:schemeClr val="tx1"/>
                </a:solidFill>
                <a:latin typeface="Oswald" panose="00000500000000000000" pitchFamily="2" charset="0"/>
              </a:rPr>
            </a:br>
            <a:r>
              <a:rPr lang="en-US" sz="2000" dirty="0">
                <a:solidFill>
                  <a:srgbClr val="00B0F0"/>
                </a:solidFill>
              </a:rPr>
              <a:t>Workwellfoundation.org</a:t>
            </a:r>
            <a:endParaRPr lang="en-US" sz="2400" dirty="0">
              <a:solidFill>
                <a:srgbClr val="00B0F0"/>
              </a:solidFill>
            </a:endParaRPr>
          </a:p>
        </p:txBody>
      </p:sp>
      <p:sp>
        <p:nvSpPr>
          <p:cNvPr id="3" name="Text Placeholder 2">
            <a:extLst>
              <a:ext uri="{FF2B5EF4-FFF2-40B4-BE49-F238E27FC236}">
                <a16:creationId xmlns:a16="http://schemas.microsoft.com/office/drawing/2014/main" id="{43FF624E-A77C-4B8D-B2AD-9C1ED0DAF1F6}"/>
              </a:ext>
            </a:extLst>
          </p:cNvPr>
          <p:cNvSpPr>
            <a:spLocks noGrp="1"/>
          </p:cNvSpPr>
          <p:nvPr>
            <p:ph type="body" idx="1"/>
          </p:nvPr>
        </p:nvSpPr>
        <p:spPr>
          <a:xfrm>
            <a:off x="8109237" y="3380509"/>
            <a:ext cx="3395578" cy="2506325"/>
          </a:xfrm>
        </p:spPr>
        <p:txBody>
          <a:bodyPr vert="horz" lIns="91440" tIns="45720" rIns="91440" bIns="45720" rtlCol="0" anchor="t">
            <a:normAutofit fontScale="92500"/>
          </a:bodyPr>
          <a:lstStyle/>
          <a:p>
            <a:pPr marL="342900" indent="-342900">
              <a:lnSpc>
                <a:spcPct val="100000"/>
              </a:lnSpc>
              <a:buFont typeface="+mj-lt"/>
              <a:buAutoNum type="arabicPeriod"/>
            </a:pPr>
            <a:r>
              <a:rPr lang="en-US" sz="2000" dirty="0"/>
              <a:t>PEM </a:t>
            </a:r>
            <a:r>
              <a:rPr lang="en-US" sz="2000" dirty="0" err="1"/>
              <a:t>Timecourse</a:t>
            </a:r>
            <a:r>
              <a:rPr lang="en-US" sz="2000" dirty="0"/>
              <a:t> Handout</a:t>
            </a:r>
          </a:p>
          <a:p>
            <a:pPr marL="342900" indent="-342900">
              <a:lnSpc>
                <a:spcPct val="100000"/>
              </a:lnSpc>
              <a:buFont typeface="+mj-lt"/>
              <a:buAutoNum type="arabicPeriod"/>
            </a:pPr>
            <a:r>
              <a:rPr lang="en-US" sz="2000" dirty="0"/>
              <a:t>PEM Research Pubs</a:t>
            </a:r>
          </a:p>
          <a:p>
            <a:pPr marL="342900" indent="-342900">
              <a:lnSpc>
                <a:spcPct val="100000"/>
              </a:lnSpc>
              <a:buFont typeface="+mj-lt"/>
              <a:buAutoNum type="arabicPeriod"/>
            </a:pPr>
            <a:r>
              <a:rPr lang="en-US" sz="2000" dirty="0" err="1"/>
              <a:t>Pem</a:t>
            </a:r>
            <a:r>
              <a:rPr lang="en-US" sz="2000" dirty="0"/>
              <a:t> Videos</a:t>
            </a:r>
          </a:p>
          <a:p>
            <a:pPr marL="342900" indent="-342900">
              <a:lnSpc>
                <a:spcPct val="100000"/>
              </a:lnSpc>
              <a:buFont typeface="+mj-lt"/>
              <a:buAutoNum type="arabicPeriod"/>
            </a:pPr>
            <a:r>
              <a:rPr lang="en-US" sz="2000" dirty="0" err="1"/>
              <a:t>Pem</a:t>
            </a:r>
            <a:r>
              <a:rPr lang="en-US" sz="2000" dirty="0"/>
              <a:t> Webinar</a:t>
            </a:r>
          </a:p>
          <a:p>
            <a:pPr marL="342900" indent="-342900">
              <a:lnSpc>
                <a:spcPct val="100000"/>
              </a:lnSpc>
              <a:buFont typeface="+mj-lt"/>
              <a:buAutoNum type="arabicPeriod"/>
            </a:pPr>
            <a:r>
              <a:rPr lang="en-US" sz="2000" dirty="0" err="1"/>
              <a:t>Medbridge</a:t>
            </a:r>
            <a:r>
              <a:rPr lang="en-US" sz="2000" dirty="0"/>
              <a:t> continuing education</a:t>
            </a:r>
          </a:p>
        </p:txBody>
      </p:sp>
      <p:pic>
        <p:nvPicPr>
          <p:cNvPr id="5" name="Picture 4" descr="An open computer sitting on top of a table&#10;&#10;Description automatically generated">
            <a:extLst>
              <a:ext uri="{FF2B5EF4-FFF2-40B4-BE49-F238E27FC236}">
                <a16:creationId xmlns:a16="http://schemas.microsoft.com/office/drawing/2014/main" id="{8DDBFE0E-75D8-423D-BC4A-8D7288F474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0158" r="10156" b="-1"/>
          <a:stretch/>
        </p:blipFill>
        <p:spPr>
          <a:xfrm>
            <a:off x="20" y="10"/>
            <a:ext cx="7537685" cy="6857990"/>
          </a:xfrm>
          <a:prstGeom prst="rect">
            <a:avLst/>
          </a:prstGeom>
        </p:spPr>
      </p:pic>
      <p:sp>
        <p:nvSpPr>
          <p:cNvPr id="23" name="Rectangle 22">
            <a:extLst>
              <a:ext uri="{FF2B5EF4-FFF2-40B4-BE49-F238E27FC236}">
                <a16:creationId xmlns:a16="http://schemas.microsoft.com/office/drawing/2014/main" id="{B01B0E58-A5C8-4CDA-A2E0-35DF94E59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F1AF7A3D-A275-4091-83B3-12A1F01CEC50}"/>
              </a:ext>
            </a:extLst>
          </p:cNvPr>
          <p:cNvSpPr txBox="1"/>
          <p:nvPr/>
        </p:nvSpPr>
        <p:spPr>
          <a:xfrm>
            <a:off x="5144101" y="6657945"/>
            <a:ext cx="2393604"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w Cen MT" panose="020B0502020104020203"/>
                <a:ea typeface="+mn-ea"/>
                <a:cs typeface="+mn-cs"/>
                <a:hlinkClick r:id="rId3" tooltip="http://doug-johnson.squarespace.com/blue-skunk-blog/2013/3/16/7-ways-to-promote-your-librarys-online-resources.html">
                  <a:extLst>
                    <a:ext uri="{A12FA001-AC4F-418D-AE19-62706E023703}">
                      <ahyp:hlinkClr xmlns=""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Tw Cen MT" panose="020B05020201040202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Tw Cen MT" panose="020B0502020104020203"/>
                <a:ea typeface="+mn-ea"/>
                <a:cs typeface="+mn-cs"/>
                <a:hlinkClick r:id="rId4" tooltip="https://creativecommons.org/licenses/by-nc-sa/3.0/">
                  <a:extLst>
                    <a:ext uri="{A12FA001-AC4F-418D-AE19-62706E023703}">
                      <ahyp:hlinkClr xmlns=""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Tw Cen MT" panose="020B0502020104020203"/>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58" y="171282"/>
            <a:ext cx="1651416"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62386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MEAction</a:t>
            </a:r>
            <a:r>
              <a:rPr lang="en-US" dirty="0" smtClean="0"/>
              <a:t> recommended resources</a:t>
            </a:r>
            <a:endParaRPr lang="en-US" dirty="0"/>
          </a:p>
        </p:txBody>
      </p:sp>
      <p:sp>
        <p:nvSpPr>
          <p:cNvPr id="4" name="Content Placeholder 3"/>
          <p:cNvSpPr>
            <a:spLocks noGrp="1"/>
          </p:cNvSpPr>
          <p:nvPr>
            <p:ph idx="1"/>
          </p:nvPr>
        </p:nvSpPr>
        <p:spPr/>
        <p:txBody>
          <a:bodyPr/>
          <a:lstStyle/>
          <a:p>
            <a:pPr marL="0" indent="0">
              <a:buNone/>
            </a:pPr>
            <a:r>
              <a:rPr lang="en-US" dirty="0" smtClean="0">
                <a:hlinkClick r:id="rId2"/>
              </a:rPr>
              <a:t>Diagnosis and management of </a:t>
            </a:r>
            <a:r>
              <a:rPr lang="en-US" dirty="0" err="1" smtClean="0">
                <a:hlinkClick r:id="rId2"/>
              </a:rPr>
              <a:t>myalgic</a:t>
            </a:r>
            <a:r>
              <a:rPr lang="en-US" dirty="0" smtClean="0">
                <a:hlinkClick r:id="rId2"/>
              </a:rPr>
              <a:t/>
            </a:r>
            <a:br>
              <a:rPr lang="en-US" dirty="0" smtClean="0">
                <a:hlinkClick r:id="rId2"/>
              </a:rPr>
            </a:br>
            <a:r>
              <a:rPr lang="en-US" dirty="0" smtClean="0">
                <a:hlinkClick r:id="rId2"/>
              </a:rPr>
              <a:t>encephalomyelitis</a:t>
            </a:r>
            <a:r>
              <a:rPr lang="en-US" dirty="0" smtClean="0"/>
              <a:t> (2018)</a:t>
            </a:r>
          </a:p>
          <a:p>
            <a:pPr marL="0" indent="0">
              <a:buNone/>
            </a:pPr>
            <a:endParaRPr lang="en-US" dirty="0"/>
          </a:p>
          <a:p>
            <a:pPr marL="0" indent="0">
              <a:buNone/>
            </a:pPr>
            <a:r>
              <a:rPr lang="en-US" dirty="0">
                <a:hlinkClick r:id="rId3"/>
              </a:rPr>
              <a:t>ME Research Summary</a:t>
            </a:r>
            <a:r>
              <a:rPr lang="en-US" dirty="0"/>
              <a:t> (2019)</a:t>
            </a:r>
          </a:p>
          <a:p>
            <a:pPr marL="0" indent="0">
              <a:buNone/>
            </a:pPr>
            <a:endParaRPr lang="en-US" dirty="0" smtClean="0"/>
          </a:p>
        </p:txBody>
      </p:sp>
      <p:pic>
        <p:nvPicPr>
          <p:cNvPr id="7172" name="Picture 4" descr="https://y9ukb3xpraw1vtswp2e7ia6u-wpengine.netdna-ssl.com/wp-content/uploads/2019/06/19_MEA_Revised_2019_Research_Summary_190610-330x4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0814" y="1868694"/>
            <a:ext cx="3219770" cy="4166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38200" y="3900653"/>
            <a:ext cx="4749932" cy="2276310"/>
          </a:xfrm>
          <a:prstGeom prst="rect">
            <a:avLst/>
          </a:prstGeom>
        </p:spPr>
      </p:pic>
    </p:spTree>
    <p:extLst>
      <p:ext uri="{BB962C8B-B14F-4D97-AF65-F5344CB8AC3E}">
        <p14:creationId xmlns:p14="http://schemas.microsoft.com/office/powerpoint/2010/main" val="24247898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www.meaction.net	</a:t>
            </a:r>
            <a:endParaRPr lang="en-US" dirty="0"/>
          </a:p>
        </p:txBody>
      </p:sp>
      <p:sp>
        <p:nvSpPr>
          <p:cNvPr id="3" name="Content Placeholder 2"/>
          <p:cNvSpPr>
            <a:spLocks noGrp="1"/>
          </p:cNvSpPr>
          <p:nvPr>
            <p:ph idx="1"/>
          </p:nvPr>
        </p:nvSpPr>
        <p:spPr>
          <a:xfrm>
            <a:off x="838200" y="1825625"/>
            <a:ext cx="10264329" cy="4922016"/>
          </a:xfrm>
        </p:spPr>
        <p:txBody>
          <a:bodyPr>
            <a:normAutofit fontScale="77500" lnSpcReduction="20000"/>
          </a:bodyPr>
          <a:lstStyle/>
          <a:p>
            <a:r>
              <a:rPr lang="en-US" dirty="0" smtClean="0">
                <a:hlinkClick r:id="rId2"/>
              </a:rPr>
              <a:t>Add yourself to the global directory</a:t>
            </a:r>
            <a:r>
              <a:rPr lang="en-US" dirty="0" smtClean="0"/>
              <a:t> of ME-literate clinicians</a:t>
            </a:r>
          </a:p>
          <a:p>
            <a:endParaRPr lang="en-US" dirty="0"/>
          </a:p>
          <a:p>
            <a:r>
              <a:rPr lang="en-US" dirty="0" smtClean="0"/>
              <a:t>Reach out to your workplace to engage them in taking </a:t>
            </a:r>
            <a:r>
              <a:rPr lang="en-US" dirty="0" smtClean="0">
                <a:hlinkClick r:id="rId3"/>
              </a:rPr>
              <a:t>the </a:t>
            </a:r>
            <a:r>
              <a:rPr lang="en-US" i="1" dirty="0" smtClean="0">
                <a:hlinkClick r:id="rId3"/>
              </a:rPr>
              <a:t>Unrest </a:t>
            </a:r>
            <a:r>
              <a:rPr lang="en-US" dirty="0" smtClean="0">
                <a:hlinkClick r:id="rId3"/>
              </a:rPr>
              <a:t>CME</a:t>
            </a:r>
            <a:endParaRPr lang="en-US" dirty="0" smtClean="0"/>
          </a:p>
          <a:p>
            <a:endParaRPr lang="en-US" dirty="0"/>
          </a:p>
          <a:p>
            <a:r>
              <a:rPr lang="en-US" dirty="0" smtClean="0"/>
              <a:t>Volunteer for our Postcards to Doctors outreach initiative</a:t>
            </a:r>
          </a:p>
          <a:p>
            <a:endParaRPr lang="en-US" dirty="0"/>
          </a:p>
          <a:p>
            <a:r>
              <a:rPr lang="en-US" dirty="0" smtClean="0"/>
              <a:t>Volunteer for our BIPOC Outreach initiative</a:t>
            </a:r>
          </a:p>
          <a:p>
            <a:pPr marL="0" indent="0">
              <a:buNone/>
            </a:pPr>
            <a:endParaRPr lang="en-US" dirty="0" smtClean="0"/>
          </a:p>
          <a:p>
            <a:r>
              <a:rPr lang="en-US" dirty="0" smtClean="0">
                <a:hlinkClick r:id="rId4"/>
              </a:rPr>
              <a:t>Donate</a:t>
            </a:r>
            <a:r>
              <a:rPr lang="en-US" dirty="0" smtClean="0"/>
              <a:t> – suggested donation for seminar (www.meaction.net/donate)</a:t>
            </a:r>
          </a:p>
          <a:p>
            <a:endParaRPr lang="en-US" dirty="0"/>
          </a:p>
          <a:p>
            <a:r>
              <a:rPr lang="en-US" dirty="0" smtClean="0"/>
              <a:t>Fill out the feedback form to help us know what will serve you best</a:t>
            </a:r>
          </a:p>
          <a:p>
            <a:endParaRPr lang="en-US" dirty="0"/>
          </a:p>
          <a:p>
            <a:r>
              <a:rPr lang="en-US" dirty="0"/>
              <a:t>Write to </a:t>
            </a:r>
            <a:r>
              <a:rPr lang="en-US" dirty="0">
                <a:hlinkClick r:id="rId5"/>
              </a:rPr>
              <a:t>info@meaction.net</a:t>
            </a:r>
            <a:r>
              <a:rPr lang="en-US" dirty="0"/>
              <a:t> or </a:t>
            </a:r>
            <a:r>
              <a:rPr lang="en-US" dirty="0">
                <a:hlinkClick r:id="rId6"/>
              </a:rPr>
              <a:t>jaime@meaction.net</a:t>
            </a:r>
            <a:r>
              <a:rPr lang="en-US" dirty="0"/>
              <a:t> if you would like to volunteer/get involved at a deeper </a:t>
            </a:r>
            <a:r>
              <a:rPr lang="en-US" dirty="0" smtClean="0"/>
              <a:t>level</a:t>
            </a:r>
            <a:endParaRPr lang="en-US" dirty="0"/>
          </a:p>
        </p:txBody>
      </p:sp>
    </p:spTree>
    <p:extLst>
      <p:ext uri="{BB962C8B-B14F-4D97-AF65-F5344CB8AC3E}">
        <p14:creationId xmlns:p14="http://schemas.microsoft.com/office/powerpoint/2010/main" val="34334178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Q &amp; A</a:t>
            </a:r>
            <a:endParaRPr lang="en-US" u="sng" dirty="0"/>
          </a:p>
        </p:txBody>
      </p:sp>
      <p:sp>
        <p:nvSpPr>
          <p:cNvPr id="3" name="Content Placeholder 2"/>
          <p:cNvSpPr>
            <a:spLocks noGrp="1"/>
          </p:cNvSpPr>
          <p:nvPr>
            <p:ph idx="1"/>
          </p:nvPr>
        </p:nvSpPr>
        <p:spPr>
          <a:xfrm>
            <a:off x="838200" y="1825624"/>
            <a:ext cx="7517525" cy="4385989"/>
          </a:xfrm>
        </p:spPr>
        <p:txBody>
          <a:bodyPr>
            <a:normAutofit lnSpcReduction="10000"/>
          </a:bodyPr>
          <a:lstStyle/>
          <a:p>
            <a:r>
              <a:rPr lang="en-US" b="1" dirty="0" smtClean="0"/>
              <a:t>Type your question</a:t>
            </a:r>
            <a:r>
              <a:rPr lang="en-US" dirty="0" smtClean="0"/>
              <a:t> in the chat box in the upper, right-hand corner of </a:t>
            </a:r>
            <a:r>
              <a:rPr lang="en-US" dirty="0" err="1" smtClean="0"/>
              <a:t>BlueJeans</a:t>
            </a:r>
            <a:r>
              <a:rPr lang="en-US" dirty="0" smtClean="0"/>
              <a:t>.</a:t>
            </a:r>
          </a:p>
          <a:p>
            <a:endParaRPr lang="en-US" dirty="0"/>
          </a:p>
          <a:p>
            <a:r>
              <a:rPr lang="en-US" b="1" dirty="0" smtClean="0"/>
              <a:t>Address your question to a particular presenter</a:t>
            </a:r>
            <a:r>
              <a:rPr lang="en-US" dirty="0" smtClean="0"/>
              <a:t>: “Dr. Rowe, how do you rule out other fatiguing diseases in the pediatric population?”</a:t>
            </a:r>
          </a:p>
          <a:p>
            <a:endParaRPr lang="en-US" dirty="0"/>
          </a:p>
          <a:p>
            <a:r>
              <a:rPr lang="en-US" b="1" dirty="0" smtClean="0"/>
              <a:t>If you don’t get your question addressed, </a:t>
            </a:r>
            <a:r>
              <a:rPr lang="en-US" dirty="0" smtClean="0"/>
              <a:t>don’t worry!  If a significant number go unaddressed, we will create a follow-up Q &amp; A.</a:t>
            </a:r>
          </a:p>
          <a:p>
            <a:endParaRPr lang="en-US" dirty="0"/>
          </a:p>
          <a:p>
            <a:endParaRPr lang="en-US" dirty="0"/>
          </a:p>
          <a:p>
            <a:endParaRPr lang="en-US" dirty="0" smtClean="0"/>
          </a:p>
          <a:p>
            <a:endParaRPr lang="en-US" dirty="0" smtClean="0"/>
          </a:p>
          <a:p>
            <a:pPr marL="0" indent="0">
              <a:buNone/>
            </a:pPr>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527" b="6423"/>
          <a:stretch/>
        </p:blipFill>
        <p:spPr>
          <a:xfrm>
            <a:off x="8355725" y="1825624"/>
            <a:ext cx="1897291" cy="4080766"/>
          </a:xfrm>
          <a:prstGeom prst="rect">
            <a:avLst/>
          </a:prstGeom>
        </p:spPr>
      </p:pic>
    </p:spTree>
    <p:extLst>
      <p:ext uri="{BB962C8B-B14F-4D97-AF65-F5344CB8AC3E}">
        <p14:creationId xmlns:p14="http://schemas.microsoft.com/office/powerpoint/2010/main" val="27709633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305595" y="5163105"/>
            <a:ext cx="10224254" cy="369332"/>
          </a:xfrm>
          <a:prstGeom prst="rect">
            <a:avLst/>
          </a:prstGeom>
          <a:solidFill>
            <a:schemeClr val="bg1"/>
          </a:solidFill>
        </p:spPr>
        <p:txBody>
          <a:bodyPr wrap="square" rtlCol="0">
            <a:spAutoFit/>
          </a:bodyPr>
          <a:lstStyle/>
          <a:p>
            <a:r>
              <a:rPr lang="en-US" dirty="0" smtClean="0">
                <a:latin typeface="Oswald" panose="00000500000000000000" pitchFamily="2" charset="0"/>
              </a:rPr>
              <a:t>Dr. Lucinda Bateman, MD       Dr. Mark </a:t>
            </a:r>
            <a:r>
              <a:rPr lang="en-US" dirty="0" err="1" smtClean="0">
                <a:latin typeface="Oswald" panose="00000500000000000000" pitchFamily="2" charset="0"/>
              </a:rPr>
              <a:t>VanNess</a:t>
            </a:r>
            <a:r>
              <a:rPr lang="en-US" dirty="0" smtClean="0">
                <a:latin typeface="Oswald" panose="00000500000000000000" pitchFamily="2" charset="0"/>
              </a:rPr>
              <a:t>, PhD	   Dr. Katherine Rowe, MD</a:t>
            </a:r>
            <a:endParaRPr lang="en-US" dirty="0">
              <a:latin typeface="Oswald" panose="00000500000000000000" pitchFamily="2" charset="0"/>
            </a:endParaRPr>
          </a:p>
        </p:txBody>
      </p:sp>
      <p:sp>
        <p:nvSpPr>
          <p:cNvPr id="8" name="Title 7"/>
          <p:cNvSpPr>
            <a:spLocks noGrp="1"/>
          </p:cNvSpPr>
          <p:nvPr>
            <p:ph type="title"/>
          </p:nvPr>
        </p:nvSpPr>
        <p:spPr>
          <a:xfrm>
            <a:off x="1683966" y="5532437"/>
            <a:ext cx="10187763" cy="1325563"/>
          </a:xfrm>
        </p:spPr>
        <p:txBody>
          <a:bodyPr/>
          <a:lstStyle/>
          <a:p>
            <a:r>
              <a:rPr lang="en-US" dirty="0" smtClean="0">
                <a:latin typeface="Permanent Marker" panose="02000000000000000000" pitchFamily="2" charset="0"/>
              </a:rPr>
              <a:t>Thank you! </a:t>
            </a:r>
            <a:endParaRPr lang="en-US" dirty="0">
              <a:latin typeface="Permanent Marker"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76" y="996571"/>
            <a:ext cx="11155680" cy="4115375"/>
          </a:xfrm>
          <a:prstGeom prst="rect">
            <a:avLst/>
          </a:prstGeom>
        </p:spPr>
      </p:pic>
    </p:spTree>
    <p:extLst>
      <p:ext uri="{BB962C8B-B14F-4D97-AF65-F5344CB8AC3E}">
        <p14:creationId xmlns:p14="http://schemas.microsoft.com/office/powerpoint/2010/main" val="322969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570616" y="1219200"/>
            <a:ext cx="8563088" cy="2987040"/>
          </a:xfrm>
        </p:spPr>
        <p:txBody>
          <a:bodyPr>
            <a:normAutofit/>
          </a:bodyPr>
          <a:lstStyle/>
          <a:p>
            <a:r>
              <a:rPr lang="en-US" sz="4800" b="1" dirty="0">
                <a:solidFill>
                  <a:schemeClr val="accent1">
                    <a:lumMod val="75000"/>
                  </a:schemeClr>
                </a:solidFill>
              </a:rPr>
              <a:t>Post-viral syndromes,  </a:t>
            </a:r>
            <a:br>
              <a:rPr lang="en-US" sz="4800" b="1" dirty="0">
                <a:solidFill>
                  <a:schemeClr val="accent1">
                    <a:lumMod val="75000"/>
                  </a:schemeClr>
                </a:solidFill>
              </a:rPr>
            </a:br>
            <a:r>
              <a:rPr lang="en-US" sz="4800" b="1" dirty="0">
                <a:solidFill>
                  <a:schemeClr val="accent1">
                    <a:lumMod val="75000"/>
                  </a:schemeClr>
                </a:solidFill>
              </a:rPr>
              <a:t>Post-viral ME/CFS,</a:t>
            </a:r>
            <a:br>
              <a:rPr lang="en-US" sz="4800" b="1" dirty="0">
                <a:solidFill>
                  <a:schemeClr val="accent1">
                    <a:lumMod val="75000"/>
                  </a:schemeClr>
                </a:solidFill>
              </a:rPr>
            </a:br>
            <a:r>
              <a:rPr lang="en-US" sz="4800" b="1" dirty="0">
                <a:solidFill>
                  <a:schemeClr val="accent1">
                    <a:lumMod val="75000"/>
                  </a:schemeClr>
                </a:solidFill>
              </a:rPr>
              <a:t>and likely… post-COVID-19 illness</a:t>
            </a:r>
            <a:r>
              <a:rPr lang="en-US" sz="3600" dirty="0">
                <a:solidFill>
                  <a:schemeClr val="accent1">
                    <a:lumMod val="75000"/>
                  </a:schemeClr>
                </a:solidFill>
              </a:rPr>
              <a:t/>
            </a:r>
            <a:br>
              <a:rPr lang="en-US" sz="3600" dirty="0">
                <a:solidFill>
                  <a:schemeClr val="accent1">
                    <a:lumMod val="75000"/>
                  </a:schemeClr>
                </a:solidFill>
              </a:rPr>
            </a:br>
            <a:r>
              <a:rPr lang="en-US" sz="2800" b="1" dirty="0">
                <a:solidFill>
                  <a:schemeClr val="accent1">
                    <a:lumMod val="75000"/>
                  </a:schemeClr>
                </a:solidFill>
              </a:rPr>
              <a:t> </a:t>
            </a:r>
            <a:endParaRPr lang="en-US" sz="2400" i="1" dirty="0">
              <a:solidFill>
                <a:schemeClr val="accent1">
                  <a:lumMod val="75000"/>
                </a:schemeClr>
              </a:solidFill>
            </a:endParaRPr>
          </a:p>
        </p:txBody>
      </p:sp>
      <p:sp>
        <p:nvSpPr>
          <p:cNvPr id="3" name="Rectangle 2"/>
          <p:cNvSpPr>
            <a:spLocks noGrp="1"/>
          </p:cNvSpPr>
          <p:nvPr>
            <p:ph type="subTitle" idx="1"/>
          </p:nvPr>
        </p:nvSpPr>
        <p:spPr>
          <a:xfrm>
            <a:off x="3270354" y="4864627"/>
            <a:ext cx="7543800" cy="774173"/>
          </a:xfrm>
        </p:spPr>
        <p:txBody>
          <a:bodyPr>
            <a:noAutofit/>
          </a:bodyPr>
          <a:lstStyle/>
          <a:p>
            <a:pPr algn="r"/>
            <a:r>
              <a:rPr lang="en-US" sz="2800" b="1" dirty="0"/>
              <a:t>Lucinda Bateman MD</a:t>
            </a:r>
          </a:p>
          <a:p>
            <a:pPr algn="r"/>
            <a:r>
              <a:rPr lang="en-US" sz="2800" b="1" dirty="0"/>
              <a:t>2020</a:t>
            </a:r>
          </a:p>
        </p:txBody>
      </p:sp>
      <p:pic>
        <p:nvPicPr>
          <p:cNvPr id="5" name="Picture 4">
            <a:extLst>
              <a:ext uri="{FF2B5EF4-FFF2-40B4-BE49-F238E27FC236}">
                <a16:creationId xmlns:a16="http://schemas.microsoft.com/office/drawing/2014/main" id="{B258E9D4-3F4A-4EB7-A2DD-EFF5E594F1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 t="10098" r="54611" b="40537"/>
          <a:stretch/>
        </p:blipFill>
        <p:spPr>
          <a:xfrm>
            <a:off x="0" y="6083828"/>
            <a:ext cx="2895600" cy="774172"/>
          </a:xfrm>
          <a:prstGeom prst="rect">
            <a:avLst/>
          </a:prstGeom>
        </p:spPr>
      </p:pic>
      <p:sp>
        <p:nvSpPr>
          <p:cNvPr id="4" name="TextBox 3">
            <a:extLst>
              <a:ext uri="{FF2B5EF4-FFF2-40B4-BE49-F238E27FC236}">
                <a16:creationId xmlns:a16="http://schemas.microsoft.com/office/drawing/2014/main" id="{B0D49314-DAD1-464C-9EC4-BD667942DD1C}"/>
              </a:ext>
            </a:extLst>
          </p:cNvPr>
          <p:cNvSpPr txBox="1"/>
          <p:nvPr/>
        </p:nvSpPr>
        <p:spPr>
          <a:xfrm>
            <a:off x="1570616" y="4591036"/>
            <a:ext cx="2535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ADE4">
                    <a:lumMod val="50000"/>
                  </a:srgbClr>
                </a:solidFill>
                <a:effectLst/>
                <a:uLnTx/>
                <a:uFillTx/>
                <a:latin typeface="Calibri" panose="020F0502020204030204"/>
                <a:ea typeface="+mn-ea"/>
                <a:cs typeface="+mn-cs"/>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9339" y="219033"/>
            <a:ext cx="1608873" cy="164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043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Action template.potx" id="{FF31B557-F652-4129-8CD8-C691AD674958}" vid="{9D674DC3-6404-4C91-B8CD-DDA899C6A0E1}"/>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DividendVTI">
  <a:themeElements>
    <a:clrScheme name="AnalogousFromLightSeed_2SEEDS">
      <a:dk1>
        <a:srgbClr val="000000"/>
      </a:dk1>
      <a:lt1>
        <a:srgbClr val="FFFFFF"/>
      </a:lt1>
      <a:dk2>
        <a:srgbClr val="412437"/>
      </a:dk2>
      <a:lt2>
        <a:srgbClr val="E2E8E4"/>
      </a:lt2>
      <a:accent1>
        <a:srgbClr val="BA7FA6"/>
      </a:accent1>
      <a:accent2>
        <a:srgbClr val="C193C5"/>
      </a:accent2>
      <a:accent3>
        <a:srgbClr val="C696A2"/>
      </a:accent3>
      <a:accent4>
        <a:srgbClr val="84AD76"/>
      </a:accent4>
      <a:accent5>
        <a:srgbClr val="84AE8B"/>
      </a:accent5>
      <a:accent6>
        <a:srgbClr val="76AE97"/>
      </a:accent6>
      <a:hlink>
        <a:srgbClr val="568E68"/>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39476</TotalTime>
  <Words>5135</Words>
  <Application>Microsoft Office PowerPoint</Application>
  <PresentationFormat>Widescreen</PresentationFormat>
  <Paragraphs>727</Paragraphs>
  <Slides>88</Slides>
  <Notes>8</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88</vt:i4>
      </vt:variant>
    </vt:vector>
  </HeadingPairs>
  <TitlesOfParts>
    <vt:vector size="108" baseType="lpstr">
      <vt:lpstr>ＭＳ Ｐゴシック</vt:lpstr>
      <vt:lpstr>Arial</vt:lpstr>
      <vt:lpstr>Arial Unicode MS</vt:lpstr>
      <vt:lpstr>Calibri</vt:lpstr>
      <vt:lpstr>Calibri Light</vt:lpstr>
      <vt:lpstr>Gill Sans MT</vt:lpstr>
      <vt:lpstr>Helvetica</vt:lpstr>
      <vt:lpstr>HGｺﾞｼｯｸE</vt:lpstr>
      <vt:lpstr>Oswald</vt:lpstr>
      <vt:lpstr>Permanent Marker</vt:lpstr>
      <vt:lpstr>Times New Roman</vt:lpstr>
      <vt:lpstr>Trebuchet MS</vt:lpstr>
      <vt:lpstr>Tw Cen MT</vt:lpstr>
      <vt:lpstr>Wingdings</vt:lpstr>
      <vt:lpstr>Wingdings 2</vt:lpstr>
      <vt:lpstr>Wingdings 3</vt:lpstr>
      <vt:lpstr>Office Theme</vt:lpstr>
      <vt:lpstr>Retrospect</vt:lpstr>
      <vt:lpstr>DividendVTI</vt:lpstr>
      <vt:lpstr>Worksheet</vt:lpstr>
      <vt:lpstr>Welcome!</vt:lpstr>
      <vt:lpstr>Jaime Seltzer Director of Scientific &amp; Medical Outreach, #MEAction  www.meaction.net jaime@meaction.net</vt:lpstr>
      <vt:lpstr>What is #MEAction? (www.meaction.net)</vt:lpstr>
      <vt:lpstr>#MillionsMissing fights for research funding and recognition</vt:lpstr>
      <vt:lpstr>Dr. Lucinda Bateman, MD Director of Bateman-Horne center</vt:lpstr>
      <vt:lpstr>Dr. Katherine Rowe, MBBS, MD U. of Melbourne Royal Children’s Hospital, Pediatrics</vt:lpstr>
      <vt:lpstr>Dr. Mark VanNess, PhD, Prof. of Health &amp; Exercise Science, U. of the Pacific</vt:lpstr>
      <vt:lpstr>Post-viral ME/CFS</vt:lpstr>
      <vt:lpstr>Post-viral syndromes,   Post-viral ME/CFS, and likely… post-COVID-19 illness  </vt:lpstr>
      <vt:lpstr>ME/CFS Myalgic Encephalomyelitis/Chronic Fatigue Syndrome  A chronic, debilitating, multisystem illness characterized by central and peripheral nervous system disease, immune manifestations, and impaired cellular metabolism. </vt:lpstr>
      <vt:lpstr>ME/CFS Historical Background</vt:lpstr>
      <vt:lpstr>Demographics &amp; Etiology</vt:lpstr>
      <vt:lpstr>Basic Facts about ME/CFS in the US </vt:lpstr>
      <vt:lpstr>How is ME/CFS triggered? </vt:lpstr>
      <vt:lpstr>How is ME/CFS triggered? </vt:lpstr>
      <vt:lpstr>Onset type</vt:lpstr>
      <vt:lpstr>Onset type</vt:lpstr>
      <vt:lpstr>Age distribution from Norwegian study</vt:lpstr>
      <vt:lpstr>Demographics of young people  (in Australian context)</vt:lpstr>
      <vt:lpstr>Demographics </vt:lpstr>
      <vt:lpstr>Ethnic mix of young people with ME/CFS</vt:lpstr>
      <vt:lpstr>?Genetic predisposition</vt:lpstr>
      <vt:lpstr>Clinical presentation of ME/CFS</vt:lpstr>
      <vt:lpstr>ME/CFS is a debilitating multisystem disease</vt:lpstr>
      <vt:lpstr>ME/CFS 2015 Clinical Diagnostic Criteria:</vt:lpstr>
      <vt:lpstr>What is PEM Following Physical Activity?  </vt:lpstr>
      <vt:lpstr>What is the PEM Timecourse?</vt:lpstr>
      <vt:lpstr>PowerPoint Presentation</vt:lpstr>
      <vt:lpstr>How to Identify PEM After Activity:</vt:lpstr>
      <vt:lpstr>ME/CFS symptomatology is also associated with:</vt:lpstr>
      <vt:lpstr>Orthostatic intolerance: postural orthostatic tachycardia  syndrome (POTS) or neurally mediated hypotension (NMH)</vt:lpstr>
      <vt:lpstr>Symptoms associated with POTS </vt:lpstr>
      <vt:lpstr> Selected co-morbid conditions that develop/occur in ME/CFS</vt:lpstr>
      <vt:lpstr>Post-viral ME/CFS in the time of COVID-19</vt:lpstr>
      <vt:lpstr>PowerPoint Presentation</vt:lpstr>
      <vt:lpstr>PowerPoint Presentation</vt:lpstr>
      <vt:lpstr> What does ME/CFS have to do with COVID-19?</vt:lpstr>
      <vt:lpstr>12 common symptoms ME/CFS                   Table 4.  Chu et al.</vt:lpstr>
      <vt:lpstr>Symptom variability in ME/CFS</vt:lpstr>
      <vt:lpstr>Symptom variability in pediatrics</vt:lpstr>
      <vt:lpstr>Symptom variability</vt:lpstr>
      <vt:lpstr>Outcomes in pediatrics</vt:lpstr>
      <vt:lpstr>How does ME/CFS present over time in adults?</vt:lpstr>
      <vt:lpstr>Useful Diagnostic instruments in ME/CFS</vt:lpstr>
      <vt:lpstr>Instruments to measure signs and symptoms</vt:lpstr>
      <vt:lpstr>How can medical providers assess  symptom severity, impaired function, and PEM? </vt:lpstr>
      <vt:lpstr>PowerPoint Presentation</vt:lpstr>
      <vt:lpstr>Good Day/Bad Day Questionnaires*</vt:lpstr>
      <vt:lpstr>My best tool to communicate impaired function:   HUA</vt:lpstr>
      <vt:lpstr>Typical HUA* Hours of Upright Activity in 24 hours</vt:lpstr>
      <vt:lpstr>10 minute “NASA” Lean test—the standing portion after resting supine measurements.</vt:lpstr>
      <vt:lpstr>32 year old woman with fatigue, severe migraines, fibromyalgia,  depression, dizziness unresponsive to traditional therapies.  </vt:lpstr>
      <vt:lpstr>CPET Provides Objective &amp; Descriptive  Measures of PEM</vt:lpstr>
      <vt:lpstr>Maximal Exercise ‘Induces’ a Controlled  and Defined Post-exertional State</vt:lpstr>
      <vt:lpstr>    One CPET Demonstrates Impairment/Deconditioning </vt:lpstr>
      <vt:lpstr>Impaired Cardiovascular Response  </vt:lpstr>
      <vt:lpstr>PEM in Women With CFS: </vt:lpstr>
      <vt:lpstr>PowerPoint Presentation</vt:lpstr>
      <vt:lpstr>Conclusions from just one CPET</vt:lpstr>
      <vt:lpstr>Test-Retest Strategy</vt:lpstr>
      <vt:lpstr>2-Day CPET Symptoms</vt:lpstr>
      <vt:lpstr>2-Day CPET Timepoints</vt:lpstr>
      <vt:lpstr>PowerPoint Presentation</vt:lpstr>
      <vt:lpstr>PowerPoint Presentation</vt:lpstr>
      <vt:lpstr>PowerPoint Presentation</vt:lpstr>
      <vt:lpstr>Heart Rate Monitoring Tools</vt:lpstr>
      <vt:lpstr>Heart Rate Monitors</vt:lpstr>
      <vt:lpstr>Tips &amp; Tricks</vt:lpstr>
      <vt:lpstr>Effective Interventions</vt:lpstr>
      <vt:lpstr>A TIME TESTED TREATMENT APPROACH</vt:lpstr>
      <vt:lpstr>Best interventions  as reported by young people</vt:lpstr>
      <vt:lpstr>Additional supports</vt:lpstr>
      <vt:lpstr>If plan is not working well:</vt:lpstr>
      <vt:lpstr>Most common responses regarding helpful interventions</vt:lpstr>
      <vt:lpstr>Recognition and Prevention of PEM</vt:lpstr>
      <vt:lpstr>Preventive Medicine</vt:lpstr>
      <vt:lpstr>Energy Conservation Therapy</vt:lpstr>
      <vt:lpstr>Unique challenges + Solutions in the pediatric population</vt:lpstr>
      <vt:lpstr>Challenges:</vt:lpstr>
      <vt:lpstr>Challenges for family</vt:lpstr>
      <vt:lpstr>Resources &amp; Final Remarks</vt:lpstr>
      <vt:lpstr>Recommended references:</vt:lpstr>
      <vt:lpstr>Additional Resources for Clinicians</vt:lpstr>
      <vt:lpstr>PEM Resources Workwellfoundation.org</vt:lpstr>
      <vt:lpstr>#MEAction recommended resources</vt:lpstr>
      <vt:lpstr>Outreach: www.meaction.net </vt:lpstr>
      <vt:lpstr>Q &amp; A</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seltzer1</dc:creator>
  <cp:lastModifiedBy>Jaime Seltzer</cp:lastModifiedBy>
  <cp:revision>165</cp:revision>
  <cp:lastPrinted>2020-08-29T16:25:22Z</cp:lastPrinted>
  <dcterms:created xsi:type="dcterms:W3CDTF">2018-06-03T03:54:13Z</dcterms:created>
  <dcterms:modified xsi:type="dcterms:W3CDTF">2021-01-06T21:02:49Z</dcterms:modified>
</cp:coreProperties>
</file>